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05"/>
  </p:notesMasterIdLst>
  <p:sldIdLst>
    <p:sldId id="256" r:id="rId2"/>
    <p:sldId id="351" r:id="rId3"/>
    <p:sldId id="353" r:id="rId4"/>
    <p:sldId id="354" r:id="rId5"/>
    <p:sldId id="355" r:id="rId6"/>
    <p:sldId id="308" r:id="rId7"/>
    <p:sldId id="309" r:id="rId8"/>
    <p:sldId id="310" r:id="rId9"/>
    <p:sldId id="311" r:id="rId10"/>
    <p:sldId id="312" r:id="rId11"/>
    <p:sldId id="313" r:id="rId12"/>
    <p:sldId id="314" r:id="rId13"/>
    <p:sldId id="315" r:id="rId14"/>
    <p:sldId id="318" r:id="rId15"/>
    <p:sldId id="319" r:id="rId16"/>
    <p:sldId id="320" r:id="rId17"/>
    <p:sldId id="316" r:id="rId18"/>
    <p:sldId id="317" r:id="rId19"/>
    <p:sldId id="359" r:id="rId20"/>
    <p:sldId id="323" r:id="rId21"/>
    <p:sldId id="325" r:id="rId22"/>
    <p:sldId id="322" r:id="rId23"/>
    <p:sldId id="324" r:id="rId24"/>
    <p:sldId id="360" r:id="rId25"/>
    <p:sldId id="333" r:id="rId26"/>
    <p:sldId id="331" r:id="rId27"/>
    <p:sldId id="326" r:id="rId28"/>
    <p:sldId id="332" r:id="rId29"/>
    <p:sldId id="337" r:id="rId30"/>
    <p:sldId id="329" r:id="rId31"/>
    <p:sldId id="328" r:id="rId32"/>
    <p:sldId id="330" r:id="rId33"/>
    <p:sldId id="335" r:id="rId34"/>
    <p:sldId id="336" r:id="rId35"/>
    <p:sldId id="338" r:id="rId36"/>
    <p:sldId id="334" r:id="rId37"/>
    <p:sldId id="341" r:id="rId38"/>
    <p:sldId id="339" r:id="rId39"/>
    <p:sldId id="327" r:id="rId40"/>
    <p:sldId id="345" r:id="rId41"/>
    <p:sldId id="346" r:id="rId42"/>
    <p:sldId id="347" r:id="rId43"/>
    <p:sldId id="342" r:id="rId44"/>
    <p:sldId id="343" r:id="rId45"/>
    <p:sldId id="344" r:id="rId46"/>
    <p:sldId id="348" r:id="rId47"/>
    <p:sldId id="349" r:id="rId48"/>
    <p:sldId id="350" r:id="rId49"/>
    <p:sldId id="340" r:id="rId50"/>
    <p:sldId id="321" r:id="rId51"/>
    <p:sldId id="307" r:id="rId52"/>
    <p:sldId id="258" r:id="rId53"/>
    <p:sldId id="259" r:id="rId54"/>
    <p:sldId id="260" r:id="rId55"/>
    <p:sldId id="261" r:id="rId56"/>
    <p:sldId id="356" r:id="rId57"/>
    <p:sldId id="262" r:id="rId58"/>
    <p:sldId id="263" r:id="rId59"/>
    <p:sldId id="264" r:id="rId60"/>
    <p:sldId id="265" r:id="rId61"/>
    <p:sldId id="266" r:id="rId62"/>
    <p:sldId id="267" r:id="rId63"/>
    <p:sldId id="268" r:id="rId64"/>
    <p:sldId id="269" r:id="rId65"/>
    <p:sldId id="270" r:id="rId66"/>
    <p:sldId id="271" r:id="rId67"/>
    <p:sldId id="272" r:id="rId68"/>
    <p:sldId id="273" r:id="rId69"/>
    <p:sldId id="274" r:id="rId70"/>
    <p:sldId id="275" r:id="rId71"/>
    <p:sldId id="276" r:id="rId72"/>
    <p:sldId id="277" r:id="rId73"/>
    <p:sldId id="278" r:id="rId74"/>
    <p:sldId id="279" r:id="rId75"/>
    <p:sldId id="280" r:id="rId76"/>
    <p:sldId id="281" r:id="rId77"/>
    <p:sldId id="282" r:id="rId78"/>
    <p:sldId id="283" r:id="rId79"/>
    <p:sldId id="284" r:id="rId80"/>
    <p:sldId id="285" r:id="rId81"/>
    <p:sldId id="286" r:id="rId82"/>
    <p:sldId id="287" r:id="rId83"/>
    <p:sldId id="288" r:id="rId84"/>
    <p:sldId id="289" r:id="rId85"/>
    <p:sldId id="290" r:id="rId86"/>
    <p:sldId id="291" r:id="rId87"/>
    <p:sldId id="292" r:id="rId88"/>
    <p:sldId id="293" r:id="rId89"/>
    <p:sldId id="294" r:id="rId90"/>
    <p:sldId id="295" r:id="rId91"/>
    <p:sldId id="296" r:id="rId92"/>
    <p:sldId id="297" r:id="rId93"/>
    <p:sldId id="298" r:id="rId94"/>
    <p:sldId id="299" r:id="rId95"/>
    <p:sldId id="300" r:id="rId96"/>
    <p:sldId id="301" r:id="rId97"/>
    <p:sldId id="302" r:id="rId98"/>
    <p:sldId id="303" r:id="rId99"/>
    <p:sldId id="304" r:id="rId100"/>
    <p:sldId id="305" r:id="rId101"/>
    <p:sldId id="357" r:id="rId102"/>
    <p:sldId id="358" r:id="rId103"/>
    <p:sldId id="306" r:id="rId10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0" autoAdjust="0"/>
    <p:restoredTop sz="94660"/>
  </p:normalViewPr>
  <p:slideViewPr>
    <p:cSldViewPr snapToGrid="0">
      <p:cViewPr varScale="1">
        <p:scale>
          <a:sx n="125" d="100"/>
          <a:sy n="125" d="100"/>
        </p:scale>
        <p:origin x="64" y="8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viewProps" Target="viewProp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media/image1.png>
</file>

<file path=ppt/media/image10.png>
</file>

<file path=ppt/media/image11.jpe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E737D2-6E26-49AE-A1AA-24CF69802951}" type="datetimeFigureOut">
              <a:rPr lang="en-US" smtClean="0"/>
              <a:t>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1359D-DB1B-4F37-A93E-841264447947}" type="slidenum">
              <a:rPr lang="en-US" smtClean="0"/>
              <a:t>‹#›</a:t>
            </a:fld>
            <a:endParaRPr lang="en-US"/>
          </a:p>
        </p:txBody>
      </p:sp>
    </p:spTree>
    <p:extLst>
      <p:ext uri="{BB962C8B-B14F-4D97-AF65-F5344CB8AC3E}">
        <p14:creationId xmlns:p14="http://schemas.microsoft.com/office/powerpoint/2010/main" val="342918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1</a:t>
            </a:fld>
            <a:endParaRPr lang="en-US"/>
          </a:p>
        </p:txBody>
      </p:sp>
    </p:spTree>
    <p:extLst>
      <p:ext uri="{BB962C8B-B14F-4D97-AF65-F5344CB8AC3E}">
        <p14:creationId xmlns:p14="http://schemas.microsoft.com/office/powerpoint/2010/main" val="33474656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2C4406-DC51-4DE8-B7AF-4FBE98C19BF4}" type="slidenum">
              <a:rPr lang="ar-SA" altLang="en-US"/>
              <a:pPr/>
              <a:t>12</a:t>
            </a:fld>
            <a:endParaRPr lang="en-US" altLang="en-US"/>
          </a:p>
        </p:txBody>
      </p:sp>
      <p:sp>
        <p:nvSpPr>
          <p:cNvPr id="472066" name="Rectangle 2"/>
          <p:cNvSpPr>
            <a:spLocks noGrp="1" noRot="1" noChangeAspect="1" noChangeArrowheads="1" noTextEdit="1"/>
          </p:cNvSpPr>
          <p:nvPr>
            <p:ph type="sldImg"/>
          </p:nvPr>
        </p:nvSpPr>
        <p:spPr>
          <a:xfrm>
            <a:off x="139700" y="768350"/>
            <a:ext cx="6819900" cy="3836988"/>
          </a:xfrm>
          <a:ln/>
        </p:spPr>
      </p:sp>
      <p:sp>
        <p:nvSpPr>
          <p:cNvPr id="47206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64070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373AA8-D72D-4E9D-AF83-838869128E84}" type="slidenum">
              <a:rPr lang="ar-SA" altLang="en-US"/>
              <a:pPr/>
              <a:t>13</a:t>
            </a:fld>
            <a:endParaRPr lang="en-US" altLang="en-US"/>
          </a:p>
        </p:txBody>
      </p:sp>
      <p:sp>
        <p:nvSpPr>
          <p:cNvPr id="473090" name="Rectangle 2"/>
          <p:cNvSpPr>
            <a:spLocks noGrp="1" noRot="1" noChangeAspect="1" noChangeArrowheads="1" noTextEdit="1"/>
          </p:cNvSpPr>
          <p:nvPr>
            <p:ph type="sldImg"/>
          </p:nvPr>
        </p:nvSpPr>
        <p:spPr>
          <a:xfrm>
            <a:off x="139700" y="768350"/>
            <a:ext cx="6819900" cy="3836988"/>
          </a:xfrm>
          <a:ln/>
        </p:spPr>
      </p:sp>
      <p:sp>
        <p:nvSpPr>
          <p:cNvPr id="4730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946328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14</a:t>
            </a:fld>
            <a:endParaRPr lang="en-US"/>
          </a:p>
        </p:txBody>
      </p:sp>
    </p:spTree>
    <p:extLst>
      <p:ext uri="{BB962C8B-B14F-4D97-AF65-F5344CB8AC3E}">
        <p14:creationId xmlns:p14="http://schemas.microsoft.com/office/powerpoint/2010/main" val="4291653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15</a:t>
            </a:fld>
            <a:endParaRPr lang="en-US"/>
          </a:p>
        </p:txBody>
      </p:sp>
    </p:spTree>
    <p:extLst>
      <p:ext uri="{BB962C8B-B14F-4D97-AF65-F5344CB8AC3E}">
        <p14:creationId xmlns:p14="http://schemas.microsoft.com/office/powerpoint/2010/main" val="1996797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16</a:t>
            </a:fld>
            <a:endParaRPr lang="en-US"/>
          </a:p>
        </p:txBody>
      </p:sp>
    </p:spTree>
    <p:extLst>
      <p:ext uri="{BB962C8B-B14F-4D97-AF65-F5344CB8AC3E}">
        <p14:creationId xmlns:p14="http://schemas.microsoft.com/office/powerpoint/2010/main" val="4256692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p:cNvSpPr>
            <a:spLocks noGrp="1" noRot="1" noChangeAspect="1" noTextEdit="1"/>
          </p:cNvSpPr>
          <p:nvPr>
            <p:ph type="sldImg"/>
          </p:nvPr>
        </p:nvSpPr>
        <p:spPr>
          <a:ln/>
        </p:spPr>
      </p:sp>
      <p:sp>
        <p:nvSpPr>
          <p:cNvPr id="141315" name="Notes Placeholder 2"/>
          <p:cNvSpPr>
            <a:spLocks noGrp="1"/>
          </p:cNvSpPr>
          <p:nvPr>
            <p:ph type="body" idx="1"/>
          </p:nvPr>
        </p:nvSpPr>
        <p:spPr>
          <a:noFill/>
        </p:spPr>
        <p:txBody>
          <a:bodyPr/>
          <a:lstStyle/>
          <a:p>
            <a:endParaRPr lang="en-US" altLang="en-US">
              <a:latin typeface="Arial" panose="020B0604020202020204" pitchFamily="34" charset="0"/>
              <a:cs typeface="Arial" panose="020B0604020202020204" pitchFamily="34" charset="0"/>
            </a:endParaRPr>
          </a:p>
        </p:txBody>
      </p:sp>
      <p:sp>
        <p:nvSpPr>
          <p:cNvPr id="141316" name="Slide Number Placeholder 3"/>
          <p:cNvSpPr>
            <a:spLocks noGrp="1"/>
          </p:cNvSpPr>
          <p:nvPr>
            <p:ph type="sldNum" sz="quarter" idx="5"/>
          </p:nvPr>
        </p:nvSpPr>
        <p:spPr>
          <a:noFill/>
        </p:spPr>
        <p:txBody>
          <a:bodyPr/>
          <a:lstStyle>
            <a:lvl1pPr eaLnBrk="0" hangingPunct="0">
              <a:spcBef>
                <a:spcPct val="30000"/>
              </a:spcBef>
              <a:defRPr sz="1200">
                <a:solidFill>
                  <a:schemeClr val="tx1"/>
                </a:solidFill>
                <a:latin typeface="Arial" panose="020B0604020202020204" pitchFamily="34" charset="0"/>
                <a:cs typeface="Arial" panose="020B0604020202020204" pitchFamily="34" charset="0"/>
              </a:defRPr>
            </a:lvl1pPr>
            <a:lvl2pPr marL="742950" indent="-285750" eaLnBrk="0" hangingPunct="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eaLnBrk="0" hangingPunct="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eaLnBrk="0" hangingPunct="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eaLnBrk="0" hangingPunct="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fld id="{E492C4D2-AD6E-4F6E-8C55-9FA5348F9D59}" type="slidenum">
              <a:rPr lang="en-US" altLang="en-US"/>
              <a:pPr eaLnBrk="1" hangingPunct="1">
                <a:spcBef>
                  <a:spcPct val="0"/>
                </a:spcBef>
              </a:pPr>
              <a:t>17</a:t>
            </a:fld>
            <a:endParaRPr lang="en-US" altLang="en-US"/>
          </a:p>
        </p:txBody>
      </p:sp>
    </p:spTree>
    <p:extLst>
      <p:ext uri="{BB962C8B-B14F-4D97-AF65-F5344CB8AC3E}">
        <p14:creationId xmlns:p14="http://schemas.microsoft.com/office/powerpoint/2010/main" val="7885169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18</a:t>
            </a:fld>
            <a:endParaRPr lang="en-US"/>
          </a:p>
        </p:txBody>
      </p:sp>
    </p:spTree>
    <p:extLst>
      <p:ext uri="{BB962C8B-B14F-4D97-AF65-F5344CB8AC3E}">
        <p14:creationId xmlns:p14="http://schemas.microsoft.com/office/powerpoint/2010/main" val="2774042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20</a:t>
            </a:fld>
            <a:endParaRPr lang="en-US"/>
          </a:p>
        </p:txBody>
      </p:sp>
    </p:spTree>
    <p:extLst>
      <p:ext uri="{BB962C8B-B14F-4D97-AF65-F5344CB8AC3E}">
        <p14:creationId xmlns:p14="http://schemas.microsoft.com/office/powerpoint/2010/main" val="13939634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21</a:t>
            </a:fld>
            <a:endParaRPr lang="en-US"/>
          </a:p>
        </p:txBody>
      </p:sp>
    </p:spTree>
    <p:extLst>
      <p:ext uri="{BB962C8B-B14F-4D97-AF65-F5344CB8AC3E}">
        <p14:creationId xmlns:p14="http://schemas.microsoft.com/office/powerpoint/2010/main" val="31056594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22</a:t>
            </a:fld>
            <a:endParaRPr lang="en-US"/>
          </a:p>
        </p:txBody>
      </p:sp>
    </p:spTree>
    <p:extLst>
      <p:ext uri="{BB962C8B-B14F-4D97-AF65-F5344CB8AC3E}">
        <p14:creationId xmlns:p14="http://schemas.microsoft.com/office/powerpoint/2010/main" val="1400990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Arial" panose="020B0604020202020204" pitchFamily="34" charset="0"/>
                <a:cs typeface="Arial" panose="020B0604020202020204" pitchFamily="34" charset="0"/>
              </a:defRPr>
            </a:lvl1pPr>
            <a:lvl2pPr marL="742950" indent="-285750" eaLnBrk="0" hangingPunct="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eaLnBrk="0" hangingPunct="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eaLnBrk="0" hangingPunct="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eaLnBrk="0" hangingPunct="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fld id="{61A71A09-639D-46CA-B050-8A1D20B4459E}" type="slidenum">
              <a:rPr lang="en-US" altLang="en-US"/>
              <a:pPr eaLnBrk="1" hangingPunct="1">
                <a:spcBef>
                  <a:spcPct val="0"/>
                </a:spcBef>
              </a:pPr>
              <a:t>3</a:t>
            </a:fld>
            <a:endParaRPr lang="en-US" altLang="en-US"/>
          </a:p>
        </p:txBody>
      </p:sp>
      <p:sp>
        <p:nvSpPr>
          <p:cNvPr id="118787" name="Rectangle 2"/>
          <p:cNvSpPr>
            <a:spLocks noGrp="1" noRot="1" noChangeAspect="1" noChangeArrowheads="1" noTextEdit="1"/>
          </p:cNvSpPr>
          <p:nvPr>
            <p:ph type="sldImg"/>
          </p:nvPr>
        </p:nvSpPr>
        <p:spPr>
          <a:ln/>
        </p:spPr>
      </p:sp>
      <p:sp>
        <p:nvSpPr>
          <p:cNvPr id="118788" name="Rectangle 3"/>
          <p:cNvSpPr>
            <a:spLocks noGrp="1" noChangeArrowheads="1"/>
          </p:cNvSpPr>
          <p:nvPr>
            <p:ph type="body" idx="1"/>
          </p:nvPr>
        </p:nvSpPr>
        <p:spPr>
          <a:noFill/>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04404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23</a:t>
            </a:fld>
            <a:endParaRPr lang="en-US"/>
          </a:p>
        </p:txBody>
      </p:sp>
    </p:spTree>
    <p:extLst>
      <p:ext uri="{BB962C8B-B14F-4D97-AF65-F5344CB8AC3E}">
        <p14:creationId xmlns:p14="http://schemas.microsoft.com/office/powerpoint/2010/main" val="1771379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25</a:t>
            </a:fld>
            <a:endParaRPr lang="en-US"/>
          </a:p>
        </p:txBody>
      </p:sp>
    </p:spTree>
    <p:extLst>
      <p:ext uri="{BB962C8B-B14F-4D97-AF65-F5344CB8AC3E}">
        <p14:creationId xmlns:p14="http://schemas.microsoft.com/office/powerpoint/2010/main" val="23328544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26</a:t>
            </a:fld>
            <a:endParaRPr lang="en-US"/>
          </a:p>
        </p:txBody>
      </p:sp>
    </p:spTree>
    <p:extLst>
      <p:ext uri="{BB962C8B-B14F-4D97-AF65-F5344CB8AC3E}">
        <p14:creationId xmlns:p14="http://schemas.microsoft.com/office/powerpoint/2010/main" val="7939219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27</a:t>
            </a:fld>
            <a:endParaRPr lang="en-US"/>
          </a:p>
        </p:txBody>
      </p:sp>
    </p:spTree>
    <p:extLst>
      <p:ext uri="{BB962C8B-B14F-4D97-AF65-F5344CB8AC3E}">
        <p14:creationId xmlns:p14="http://schemas.microsoft.com/office/powerpoint/2010/main" val="741287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28</a:t>
            </a:fld>
            <a:endParaRPr lang="en-US"/>
          </a:p>
        </p:txBody>
      </p:sp>
    </p:spTree>
    <p:extLst>
      <p:ext uri="{BB962C8B-B14F-4D97-AF65-F5344CB8AC3E}">
        <p14:creationId xmlns:p14="http://schemas.microsoft.com/office/powerpoint/2010/main" val="3850501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29</a:t>
            </a:fld>
            <a:endParaRPr lang="en-US"/>
          </a:p>
        </p:txBody>
      </p:sp>
    </p:spTree>
    <p:extLst>
      <p:ext uri="{BB962C8B-B14F-4D97-AF65-F5344CB8AC3E}">
        <p14:creationId xmlns:p14="http://schemas.microsoft.com/office/powerpoint/2010/main" val="25936553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30</a:t>
            </a:fld>
            <a:endParaRPr lang="en-US"/>
          </a:p>
        </p:txBody>
      </p:sp>
    </p:spTree>
    <p:extLst>
      <p:ext uri="{BB962C8B-B14F-4D97-AF65-F5344CB8AC3E}">
        <p14:creationId xmlns:p14="http://schemas.microsoft.com/office/powerpoint/2010/main" val="8375965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31</a:t>
            </a:fld>
            <a:endParaRPr lang="en-US"/>
          </a:p>
        </p:txBody>
      </p:sp>
    </p:spTree>
    <p:extLst>
      <p:ext uri="{BB962C8B-B14F-4D97-AF65-F5344CB8AC3E}">
        <p14:creationId xmlns:p14="http://schemas.microsoft.com/office/powerpoint/2010/main" val="32269281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32</a:t>
            </a:fld>
            <a:endParaRPr lang="en-US"/>
          </a:p>
        </p:txBody>
      </p:sp>
    </p:spTree>
    <p:extLst>
      <p:ext uri="{BB962C8B-B14F-4D97-AF65-F5344CB8AC3E}">
        <p14:creationId xmlns:p14="http://schemas.microsoft.com/office/powerpoint/2010/main" val="4248436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33</a:t>
            </a:fld>
            <a:endParaRPr lang="en-US"/>
          </a:p>
        </p:txBody>
      </p:sp>
    </p:spTree>
    <p:extLst>
      <p:ext uri="{BB962C8B-B14F-4D97-AF65-F5344CB8AC3E}">
        <p14:creationId xmlns:p14="http://schemas.microsoft.com/office/powerpoint/2010/main" val="851174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Arial" panose="020B0604020202020204" pitchFamily="34" charset="0"/>
                <a:cs typeface="Arial" panose="020B0604020202020204" pitchFamily="34" charset="0"/>
              </a:defRPr>
            </a:lvl1pPr>
            <a:lvl2pPr marL="742950" indent="-285750" eaLnBrk="0" hangingPunct="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eaLnBrk="0" hangingPunct="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eaLnBrk="0" hangingPunct="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eaLnBrk="0" hangingPunct="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fld id="{A334CFD4-617A-4721-9EEC-8CCCE3DEA1FF}" type="slidenum">
              <a:rPr lang="en-US" altLang="en-US"/>
              <a:pPr eaLnBrk="1" hangingPunct="1">
                <a:spcBef>
                  <a:spcPct val="0"/>
                </a:spcBef>
              </a:pPr>
              <a:t>4</a:t>
            </a:fld>
            <a:endParaRPr lang="en-US" altLang="en-US"/>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03359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34</a:t>
            </a:fld>
            <a:endParaRPr lang="en-US"/>
          </a:p>
        </p:txBody>
      </p:sp>
    </p:spTree>
    <p:extLst>
      <p:ext uri="{BB962C8B-B14F-4D97-AF65-F5344CB8AC3E}">
        <p14:creationId xmlns:p14="http://schemas.microsoft.com/office/powerpoint/2010/main" val="7152403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35</a:t>
            </a:fld>
            <a:endParaRPr lang="en-US"/>
          </a:p>
        </p:txBody>
      </p:sp>
    </p:spTree>
    <p:extLst>
      <p:ext uri="{BB962C8B-B14F-4D97-AF65-F5344CB8AC3E}">
        <p14:creationId xmlns:p14="http://schemas.microsoft.com/office/powerpoint/2010/main" val="19044074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36</a:t>
            </a:fld>
            <a:endParaRPr lang="en-US"/>
          </a:p>
        </p:txBody>
      </p:sp>
    </p:spTree>
    <p:extLst>
      <p:ext uri="{BB962C8B-B14F-4D97-AF65-F5344CB8AC3E}">
        <p14:creationId xmlns:p14="http://schemas.microsoft.com/office/powerpoint/2010/main" val="21631159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37</a:t>
            </a:fld>
            <a:endParaRPr lang="en-US"/>
          </a:p>
        </p:txBody>
      </p:sp>
    </p:spTree>
    <p:extLst>
      <p:ext uri="{BB962C8B-B14F-4D97-AF65-F5344CB8AC3E}">
        <p14:creationId xmlns:p14="http://schemas.microsoft.com/office/powerpoint/2010/main" val="4078865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38</a:t>
            </a:fld>
            <a:endParaRPr lang="en-US"/>
          </a:p>
        </p:txBody>
      </p:sp>
    </p:spTree>
    <p:extLst>
      <p:ext uri="{BB962C8B-B14F-4D97-AF65-F5344CB8AC3E}">
        <p14:creationId xmlns:p14="http://schemas.microsoft.com/office/powerpoint/2010/main" val="522017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39</a:t>
            </a:fld>
            <a:endParaRPr lang="en-US"/>
          </a:p>
        </p:txBody>
      </p:sp>
    </p:spTree>
    <p:extLst>
      <p:ext uri="{BB962C8B-B14F-4D97-AF65-F5344CB8AC3E}">
        <p14:creationId xmlns:p14="http://schemas.microsoft.com/office/powerpoint/2010/main" val="2699970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40</a:t>
            </a:fld>
            <a:endParaRPr lang="en-US"/>
          </a:p>
        </p:txBody>
      </p:sp>
    </p:spTree>
    <p:extLst>
      <p:ext uri="{BB962C8B-B14F-4D97-AF65-F5344CB8AC3E}">
        <p14:creationId xmlns:p14="http://schemas.microsoft.com/office/powerpoint/2010/main" val="70337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41</a:t>
            </a:fld>
            <a:endParaRPr lang="en-US"/>
          </a:p>
        </p:txBody>
      </p:sp>
    </p:spTree>
    <p:extLst>
      <p:ext uri="{BB962C8B-B14F-4D97-AF65-F5344CB8AC3E}">
        <p14:creationId xmlns:p14="http://schemas.microsoft.com/office/powerpoint/2010/main" val="3673755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42</a:t>
            </a:fld>
            <a:endParaRPr lang="en-US"/>
          </a:p>
        </p:txBody>
      </p:sp>
    </p:spTree>
    <p:extLst>
      <p:ext uri="{BB962C8B-B14F-4D97-AF65-F5344CB8AC3E}">
        <p14:creationId xmlns:p14="http://schemas.microsoft.com/office/powerpoint/2010/main" val="15404652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43</a:t>
            </a:fld>
            <a:endParaRPr lang="en-US"/>
          </a:p>
        </p:txBody>
      </p:sp>
    </p:spTree>
    <p:extLst>
      <p:ext uri="{BB962C8B-B14F-4D97-AF65-F5344CB8AC3E}">
        <p14:creationId xmlns:p14="http://schemas.microsoft.com/office/powerpoint/2010/main" val="2113459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6</a:t>
            </a:fld>
            <a:endParaRPr lang="en-US"/>
          </a:p>
        </p:txBody>
      </p:sp>
    </p:spTree>
    <p:extLst>
      <p:ext uri="{BB962C8B-B14F-4D97-AF65-F5344CB8AC3E}">
        <p14:creationId xmlns:p14="http://schemas.microsoft.com/office/powerpoint/2010/main" val="25487956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44</a:t>
            </a:fld>
            <a:endParaRPr lang="en-US"/>
          </a:p>
        </p:txBody>
      </p:sp>
    </p:spTree>
    <p:extLst>
      <p:ext uri="{BB962C8B-B14F-4D97-AF65-F5344CB8AC3E}">
        <p14:creationId xmlns:p14="http://schemas.microsoft.com/office/powerpoint/2010/main" val="23265032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45</a:t>
            </a:fld>
            <a:endParaRPr lang="en-US"/>
          </a:p>
        </p:txBody>
      </p:sp>
    </p:spTree>
    <p:extLst>
      <p:ext uri="{BB962C8B-B14F-4D97-AF65-F5344CB8AC3E}">
        <p14:creationId xmlns:p14="http://schemas.microsoft.com/office/powerpoint/2010/main" val="35763758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49</a:t>
            </a:fld>
            <a:endParaRPr lang="en-US"/>
          </a:p>
        </p:txBody>
      </p:sp>
    </p:spTree>
    <p:extLst>
      <p:ext uri="{BB962C8B-B14F-4D97-AF65-F5344CB8AC3E}">
        <p14:creationId xmlns:p14="http://schemas.microsoft.com/office/powerpoint/2010/main" val="10419543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50</a:t>
            </a:fld>
            <a:endParaRPr lang="en-US"/>
          </a:p>
        </p:txBody>
      </p:sp>
    </p:spTree>
    <p:extLst>
      <p:ext uri="{BB962C8B-B14F-4D97-AF65-F5344CB8AC3E}">
        <p14:creationId xmlns:p14="http://schemas.microsoft.com/office/powerpoint/2010/main" val="13128913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51</a:t>
            </a:fld>
            <a:endParaRPr lang="en-US"/>
          </a:p>
        </p:txBody>
      </p:sp>
    </p:spTree>
    <p:extLst>
      <p:ext uri="{BB962C8B-B14F-4D97-AF65-F5344CB8AC3E}">
        <p14:creationId xmlns:p14="http://schemas.microsoft.com/office/powerpoint/2010/main" val="293563485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52</a:t>
            </a:fld>
            <a:endParaRPr lang="en-US" altLang="en-US"/>
          </a:p>
        </p:txBody>
      </p:sp>
    </p:spTree>
    <p:extLst>
      <p:ext uri="{BB962C8B-B14F-4D97-AF65-F5344CB8AC3E}">
        <p14:creationId xmlns:p14="http://schemas.microsoft.com/office/powerpoint/2010/main" val="26984085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53</a:t>
            </a:fld>
            <a:endParaRPr lang="en-US" altLang="en-US"/>
          </a:p>
        </p:txBody>
      </p:sp>
    </p:spTree>
    <p:extLst>
      <p:ext uri="{BB962C8B-B14F-4D97-AF65-F5344CB8AC3E}">
        <p14:creationId xmlns:p14="http://schemas.microsoft.com/office/powerpoint/2010/main" val="22586389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54</a:t>
            </a:fld>
            <a:endParaRPr lang="en-US" altLang="en-US"/>
          </a:p>
        </p:txBody>
      </p:sp>
    </p:spTree>
    <p:extLst>
      <p:ext uri="{BB962C8B-B14F-4D97-AF65-F5344CB8AC3E}">
        <p14:creationId xmlns:p14="http://schemas.microsoft.com/office/powerpoint/2010/main" val="5372263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55</a:t>
            </a:fld>
            <a:endParaRPr lang="en-US" altLang="en-US"/>
          </a:p>
        </p:txBody>
      </p:sp>
    </p:spTree>
    <p:extLst>
      <p:ext uri="{BB962C8B-B14F-4D97-AF65-F5344CB8AC3E}">
        <p14:creationId xmlns:p14="http://schemas.microsoft.com/office/powerpoint/2010/main" val="91425327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57</a:t>
            </a:fld>
            <a:endParaRPr lang="en-US" altLang="en-US"/>
          </a:p>
        </p:txBody>
      </p:sp>
    </p:spTree>
    <p:extLst>
      <p:ext uri="{BB962C8B-B14F-4D97-AF65-F5344CB8AC3E}">
        <p14:creationId xmlns:p14="http://schemas.microsoft.com/office/powerpoint/2010/main" val="3150319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EF1359D-DB1B-4F37-A93E-841264447947}" type="slidenum">
              <a:rPr lang="en-US" smtClean="0"/>
              <a:t>7</a:t>
            </a:fld>
            <a:endParaRPr lang="en-US"/>
          </a:p>
        </p:txBody>
      </p:sp>
    </p:spTree>
    <p:extLst>
      <p:ext uri="{BB962C8B-B14F-4D97-AF65-F5344CB8AC3E}">
        <p14:creationId xmlns:p14="http://schemas.microsoft.com/office/powerpoint/2010/main" val="10555405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58</a:t>
            </a:fld>
            <a:endParaRPr lang="en-US" altLang="en-US"/>
          </a:p>
        </p:txBody>
      </p:sp>
    </p:spTree>
    <p:extLst>
      <p:ext uri="{BB962C8B-B14F-4D97-AF65-F5344CB8AC3E}">
        <p14:creationId xmlns:p14="http://schemas.microsoft.com/office/powerpoint/2010/main" val="34861310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59</a:t>
            </a:fld>
            <a:endParaRPr lang="en-US" altLang="en-US"/>
          </a:p>
        </p:txBody>
      </p:sp>
    </p:spTree>
    <p:extLst>
      <p:ext uri="{BB962C8B-B14F-4D97-AF65-F5344CB8AC3E}">
        <p14:creationId xmlns:p14="http://schemas.microsoft.com/office/powerpoint/2010/main" val="2246997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60</a:t>
            </a:fld>
            <a:endParaRPr lang="en-US" altLang="en-US"/>
          </a:p>
        </p:txBody>
      </p:sp>
    </p:spTree>
    <p:extLst>
      <p:ext uri="{BB962C8B-B14F-4D97-AF65-F5344CB8AC3E}">
        <p14:creationId xmlns:p14="http://schemas.microsoft.com/office/powerpoint/2010/main" val="267092300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61</a:t>
            </a:fld>
            <a:endParaRPr lang="en-US" altLang="en-US"/>
          </a:p>
        </p:txBody>
      </p:sp>
    </p:spTree>
    <p:extLst>
      <p:ext uri="{BB962C8B-B14F-4D97-AF65-F5344CB8AC3E}">
        <p14:creationId xmlns:p14="http://schemas.microsoft.com/office/powerpoint/2010/main" val="4465692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62</a:t>
            </a:fld>
            <a:endParaRPr lang="en-US" altLang="en-US"/>
          </a:p>
        </p:txBody>
      </p:sp>
    </p:spTree>
    <p:extLst>
      <p:ext uri="{BB962C8B-B14F-4D97-AF65-F5344CB8AC3E}">
        <p14:creationId xmlns:p14="http://schemas.microsoft.com/office/powerpoint/2010/main" val="16449884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63</a:t>
            </a:fld>
            <a:endParaRPr lang="en-US" altLang="en-US"/>
          </a:p>
        </p:txBody>
      </p:sp>
    </p:spTree>
    <p:extLst>
      <p:ext uri="{BB962C8B-B14F-4D97-AF65-F5344CB8AC3E}">
        <p14:creationId xmlns:p14="http://schemas.microsoft.com/office/powerpoint/2010/main" val="11239269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64</a:t>
            </a:fld>
            <a:endParaRPr lang="en-US" altLang="en-US"/>
          </a:p>
        </p:txBody>
      </p:sp>
    </p:spTree>
    <p:extLst>
      <p:ext uri="{BB962C8B-B14F-4D97-AF65-F5344CB8AC3E}">
        <p14:creationId xmlns:p14="http://schemas.microsoft.com/office/powerpoint/2010/main" val="3014703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65</a:t>
            </a:fld>
            <a:endParaRPr lang="en-US" altLang="en-US"/>
          </a:p>
        </p:txBody>
      </p:sp>
    </p:spTree>
    <p:extLst>
      <p:ext uri="{BB962C8B-B14F-4D97-AF65-F5344CB8AC3E}">
        <p14:creationId xmlns:p14="http://schemas.microsoft.com/office/powerpoint/2010/main" val="3576985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66</a:t>
            </a:fld>
            <a:endParaRPr lang="en-US" altLang="en-US"/>
          </a:p>
        </p:txBody>
      </p:sp>
    </p:spTree>
    <p:extLst>
      <p:ext uri="{BB962C8B-B14F-4D97-AF65-F5344CB8AC3E}">
        <p14:creationId xmlns:p14="http://schemas.microsoft.com/office/powerpoint/2010/main" val="14047908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67</a:t>
            </a:fld>
            <a:endParaRPr lang="en-US" altLang="en-US"/>
          </a:p>
        </p:txBody>
      </p:sp>
    </p:spTree>
    <p:extLst>
      <p:ext uri="{BB962C8B-B14F-4D97-AF65-F5344CB8AC3E}">
        <p14:creationId xmlns:p14="http://schemas.microsoft.com/office/powerpoint/2010/main" val="1710957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A50B72-F58E-4D43-A30F-70E05D6FDE29}" type="slidenum">
              <a:rPr lang="ar-SA" altLang="en-US"/>
              <a:pPr/>
              <a:t>8</a:t>
            </a:fld>
            <a:endParaRPr lang="en-US" altLang="en-US"/>
          </a:p>
        </p:txBody>
      </p:sp>
      <p:sp>
        <p:nvSpPr>
          <p:cNvPr id="467970" name="Rectangle 2"/>
          <p:cNvSpPr>
            <a:spLocks noGrp="1" noRot="1" noChangeAspect="1" noChangeArrowheads="1" noTextEdit="1"/>
          </p:cNvSpPr>
          <p:nvPr>
            <p:ph type="sldImg"/>
          </p:nvPr>
        </p:nvSpPr>
        <p:spPr>
          <a:xfrm>
            <a:off x="139700" y="768350"/>
            <a:ext cx="6819900" cy="3836988"/>
          </a:xfrm>
          <a:ln/>
        </p:spPr>
      </p:sp>
      <p:sp>
        <p:nvSpPr>
          <p:cNvPr id="46797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10981774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68</a:t>
            </a:fld>
            <a:endParaRPr lang="en-US" altLang="en-US"/>
          </a:p>
        </p:txBody>
      </p:sp>
    </p:spTree>
    <p:extLst>
      <p:ext uri="{BB962C8B-B14F-4D97-AF65-F5344CB8AC3E}">
        <p14:creationId xmlns:p14="http://schemas.microsoft.com/office/powerpoint/2010/main" val="15081849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69</a:t>
            </a:fld>
            <a:endParaRPr lang="en-US" altLang="en-US"/>
          </a:p>
        </p:txBody>
      </p:sp>
    </p:spTree>
    <p:extLst>
      <p:ext uri="{BB962C8B-B14F-4D97-AF65-F5344CB8AC3E}">
        <p14:creationId xmlns:p14="http://schemas.microsoft.com/office/powerpoint/2010/main" val="165133849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70</a:t>
            </a:fld>
            <a:endParaRPr lang="en-US" altLang="en-US"/>
          </a:p>
        </p:txBody>
      </p:sp>
    </p:spTree>
    <p:extLst>
      <p:ext uri="{BB962C8B-B14F-4D97-AF65-F5344CB8AC3E}">
        <p14:creationId xmlns:p14="http://schemas.microsoft.com/office/powerpoint/2010/main" val="388289435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71</a:t>
            </a:fld>
            <a:endParaRPr lang="en-US" altLang="en-US"/>
          </a:p>
        </p:txBody>
      </p:sp>
    </p:spTree>
    <p:extLst>
      <p:ext uri="{BB962C8B-B14F-4D97-AF65-F5344CB8AC3E}">
        <p14:creationId xmlns:p14="http://schemas.microsoft.com/office/powerpoint/2010/main" val="29490084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72</a:t>
            </a:fld>
            <a:endParaRPr lang="en-US" altLang="en-US"/>
          </a:p>
        </p:txBody>
      </p:sp>
    </p:spTree>
    <p:extLst>
      <p:ext uri="{BB962C8B-B14F-4D97-AF65-F5344CB8AC3E}">
        <p14:creationId xmlns:p14="http://schemas.microsoft.com/office/powerpoint/2010/main" val="40463693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73</a:t>
            </a:fld>
            <a:endParaRPr lang="en-US" altLang="en-US"/>
          </a:p>
        </p:txBody>
      </p:sp>
    </p:spTree>
    <p:extLst>
      <p:ext uri="{BB962C8B-B14F-4D97-AF65-F5344CB8AC3E}">
        <p14:creationId xmlns:p14="http://schemas.microsoft.com/office/powerpoint/2010/main" val="35872508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74</a:t>
            </a:fld>
            <a:endParaRPr lang="en-US" altLang="en-US"/>
          </a:p>
        </p:txBody>
      </p:sp>
    </p:spTree>
    <p:extLst>
      <p:ext uri="{BB962C8B-B14F-4D97-AF65-F5344CB8AC3E}">
        <p14:creationId xmlns:p14="http://schemas.microsoft.com/office/powerpoint/2010/main" val="226864573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75</a:t>
            </a:fld>
            <a:endParaRPr lang="en-US" altLang="en-US"/>
          </a:p>
        </p:txBody>
      </p:sp>
    </p:spTree>
    <p:extLst>
      <p:ext uri="{BB962C8B-B14F-4D97-AF65-F5344CB8AC3E}">
        <p14:creationId xmlns:p14="http://schemas.microsoft.com/office/powerpoint/2010/main" val="5276276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76</a:t>
            </a:fld>
            <a:endParaRPr lang="en-US" altLang="en-US"/>
          </a:p>
        </p:txBody>
      </p:sp>
    </p:spTree>
    <p:extLst>
      <p:ext uri="{BB962C8B-B14F-4D97-AF65-F5344CB8AC3E}">
        <p14:creationId xmlns:p14="http://schemas.microsoft.com/office/powerpoint/2010/main" val="22587839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77</a:t>
            </a:fld>
            <a:endParaRPr lang="en-US" altLang="en-US"/>
          </a:p>
        </p:txBody>
      </p:sp>
    </p:spTree>
    <p:extLst>
      <p:ext uri="{BB962C8B-B14F-4D97-AF65-F5344CB8AC3E}">
        <p14:creationId xmlns:p14="http://schemas.microsoft.com/office/powerpoint/2010/main" val="3005406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A9E302-D7EA-4199-BFAA-CD6934A5CAB0}" type="slidenum">
              <a:rPr lang="ar-SA" altLang="en-US"/>
              <a:pPr/>
              <a:t>9</a:t>
            </a:fld>
            <a:endParaRPr lang="en-US" altLang="en-US"/>
          </a:p>
        </p:txBody>
      </p:sp>
      <p:sp>
        <p:nvSpPr>
          <p:cNvPr id="468994" name="Rectangle 2"/>
          <p:cNvSpPr>
            <a:spLocks noGrp="1" noRot="1" noChangeAspect="1" noChangeArrowheads="1" noTextEdit="1"/>
          </p:cNvSpPr>
          <p:nvPr>
            <p:ph type="sldImg"/>
          </p:nvPr>
        </p:nvSpPr>
        <p:spPr>
          <a:xfrm>
            <a:off x="139700" y="768350"/>
            <a:ext cx="6819900" cy="3836988"/>
          </a:xfrm>
          <a:ln/>
        </p:spPr>
      </p:sp>
      <p:sp>
        <p:nvSpPr>
          <p:cNvPr id="46899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49012936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78</a:t>
            </a:fld>
            <a:endParaRPr lang="en-US" altLang="en-US"/>
          </a:p>
        </p:txBody>
      </p:sp>
    </p:spTree>
    <p:extLst>
      <p:ext uri="{BB962C8B-B14F-4D97-AF65-F5344CB8AC3E}">
        <p14:creationId xmlns:p14="http://schemas.microsoft.com/office/powerpoint/2010/main" val="70434403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79</a:t>
            </a:fld>
            <a:endParaRPr lang="en-US" altLang="en-US"/>
          </a:p>
        </p:txBody>
      </p:sp>
    </p:spTree>
    <p:extLst>
      <p:ext uri="{BB962C8B-B14F-4D97-AF65-F5344CB8AC3E}">
        <p14:creationId xmlns:p14="http://schemas.microsoft.com/office/powerpoint/2010/main" val="14327739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80</a:t>
            </a:fld>
            <a:endParaRPr lang="en-US" altLang="en-US"/>
          </a:p>
        </p:txBody>
      </p:sp>
    </p:spTree>
    <p:extLst>
      <p:ext uri="{BB962C8B-B14F-4D97-AF65-F5344CB8AC3E}">
        <p14:creationId xmlns:p14="http://schemas.microsoft.com/office/powerpoint/2010/main" val="54034397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81</a:t>
            </a:fld>
            <a:endParaRPr lang="en-US" altLang="en-US"/>
          </a:p>
        </p:txBody>
      </p:sp>
    </p:spTree>
    <p:extLst>
      <p:ext uri="{BB962C8B-B14F-4D97-AF65-F5344CB8AC3E}">
        <p14:creationId xmlns:p14="http://schemas.microsoft.com/office/powerpoint/2010/main" val="427296280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82</a:t>
            </a:fld>
            <a:endParaRPr lang="en-US" altLang="en-US"/>
          </a:p>
        </p:txBody>
      </p:sp>
    </p:spTree>
    <p:extLst>
      <p:ext uri="{BB962C8B-B14F-4D97-AF65-F5344CB8AC3E}">
        <p14:creationId xmlns:p14="http://schemas.microsoft.com/office/powerpoint/2010/main" val="6555547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83</a:t>
            </a:fld>
            <a:endParaRPr lang="en-US" altLang="en-US"/>
          </a:p>
        </p:txBody>
      </p:sp>
    </p:spTree>
    <p:extLst>
      <p:ext uri="{BB962C8B-B14F-4D97-AF65-F5344CB8AC3E}">
        <p14:creationId xmlns:p14="http://schemas.microsoft.com/office/powerpoint/2010/main" val="131568444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84</a:t>
            </a:fld>
            <a:endParaRPr lang="en-US" altLang="en-US"/>
          </a:p>
        </p:txBody>
      </p:sp>
    </p:spTree>
    <p:extLst>
      <p:ext uri="{BB962C8B-B14F-4D97-AF65-F5344CB8AC3E}">
        <p14:creationId xmlns:p14="http://schemas.microsoft.com/office/powerpoint/2010/main" val="3665830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85</a:t>
            </a:fld>
            <a:endParaRPr lang="en-US" altLang="en-US"/>
          </a:p>
        </p:txBody>
      </p:sp>
    </p:spTree>
    <p:extLst>
      <p:ext uri="{BB962C8B-B14F-4D97-AF65-F5344CB8AC3E}">
        <p14:creationId xmlns:p14="http://schemas.microsoft.com/office/powerpoint/2010/main" val="115302590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86</a:t>
            </a:fld>
            <a:endParaRPr lang="en-US" altLang="en-US"/>
          </a:p>
        </p:txBody>
      </p:sp>
    </p:spTree>
    <p:extLst>
      <p:ext uri="{BB962C8B-B14F-4D97-AF65-F5344CB8AC3E}">
        <p14:creationId xmlns:p14="http://schemas.microsoft.com/office/powerpoint/2010/main" val="298727145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87</a:t>
            </a:fld>
            <a:endParaRPr lang="en-US" altLang="en-US"/>
          </a:p>
        </p:txBody>
      </p:sp>
    </p:spTree>
    <p:extLst>
      <p:ext uri="{BB962C8B-B14F-4D97-AF65-F5344CB8AC3E}">
        <p14:creationId xmlns:p14="http://schemas.microsoft.com/office/powerpoint/2010/main" val="2878177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FAEBDD-941F-449F-B4C4-B4199D1404CB}" type="slidenum">
              <a:rPr lang="ar-SA" altLang="en-US"/>
              <a:pPr/>
              <a:t>10</a:t>
            </a:fld>
            <a:endParaRPr lang="en-US" altLang="en-US"/>
          </a:p>
        </p:txBody>
      </p:sp>
      <p:sp>
        <p:nvSpPr>
          <p:cNvPr id="470018" name="Rectangle 2"/>
          <p:cNvSpPr>
            <a:spLocks noGrp="1" noRot="1" noChangeAspect="1" noChangeArrowheads="1" noTextEdit="1"/>
          </p:cNvSpPr>
          <p:nvPr>
            <p:ph type="sldImg"/>
          </p:nvPr>
        </p:nvSpPr>
        <p:spPr>
          <a:xfrm>
            <a:off x="139700" y="768350"/>
            <a:ext cx="6819900" cy="3836988"/>
          </a:xfrm>
          <a:ln/>
        </p:spPr>
      </p:sp>
      <p:sp>
        <p:nvSpPr>
          <p:cNvPr id="4700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70012508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36B195-9188-4980-A469-C4D43B6E96E2}" type="slidenum">
              <a:rPr lang="en-US" altLang="en-US"/>
              <a:pPr/>
              <a:t>88</a:t>
            </a:fld>
            <a:endParaRPr lang="en-US" altLang="en-US"/>
          </a:p>
        </p:txBody>
      </p:sp>
      <p:sp>
        <p:nvSpPr>
          <p:cNvPr id="631810" name="Rectangle 2"/>
          <p:cNvSpPr>
            <a:spLocks noGrp="1" noChangeArrowheads="1"/>
          </p:cNvSpPr>
          <p:nvPr>
            <p:ph type="body" idx="1"/>
          </p:nvPr>
        </p:nvSpPr>
        <p:spPr>
          <a:xfrm>
            <a:off x="906463" y="4689475"/>
            <a:ext cx="4984750" cy="4441825"/>
          </a:xfrm>
          <a:ln/>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endParaRPr lang="en-US" altLang="en-US"/>
          </a:p>
        </p:txBody>
      </p:sp>
      <p:sp>
        <p:nvSpPr>
          <p:cNvPr id="631811" name="Rectangle 3"/>
          <p:cNvSpPr>
            <a:spLocks noGrp="1" noRot="1" noChangeAspect="1" noChangeArrowheads="1" noTextEdit="1"/>
          </p:cNvSpPr>
          <p:nvPr>
            <p:ph type="sldImg"/>
          </p:nvPr>
        </p:nvSpPr>
        <p:spPr>
          <a:xfrm>
            <a:off x="122238" y="747713"/>
            <a:ext cx="6553200" cy="3686175"/>
          </a:xfrm>
          <a:ln w="12700" cap="flat">
            <a:solidFill>
              <a:schemeClr val="tx1"/>
            </a:solidFill>
          </a:ln>
          <a:extLst>
            <a:ext uri="{909E8E84-426E-40DD-AFC4-6F175D3DCCD1}">
              <a14:hiddenFill xmlns:a14="http://schemas.microsoft.com/office/drawing/2010/main">
                <a:noFill/>
              </a14:hiddenFill>
            </a:ext>
          </a:extLst>
        </p:spPr>
      </p:sp>
    </p:spTree>
    <p:extLst>
      <p:ext uri="{BB962C8B-B14F-4D97-AF65-F5344CB8AC3E}">
        <p14:creationId xmlns:p14="http://schemas.microsoft.com/office/powerpoint/2010/main" val="136229571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89</a:t>
            </a:fld>
            <a:endParaRPr lang="en-US" altLang="en-US"/>
          </a:p>
        </p:txBody>
      </p:sp>
    </p:spTree>
    <p:extLst>
      <p:ext uri="{BB962C8B-B14F-4D97-AF65-F5344CB8AC3E}">
        <p14:creationId xmlns:p14="http://schemas.microsoft.com/office/powerpoint/2010/main" val="19241690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90</a:t>
            </a:fld>
            <a:endParaRPr lang="en-US" altLang="en-US"/>
          </a:p>
        </p:txBody>
      </p:sp>
    </p:spTree>
    <p:extLst>
      <p:ext uri="{BB962C8B-B14F-4D97-AF65-F5344CB8AC3E}">
        <p14:creationId xmlns:p14="http://schemas.microsoft.com/office/powerpoint/2010/main" val="361557224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91</a:t>
            </a:fld>
            <a:endParaRPr lang="en-US" altLang="en-US"/>
          </a:p>
        </p:txBody>
      </p:sp>
    </p:spTree>
    <p:extLst>
      <p:ext uri="{BB962C8B-B14F-4D97-AF65-F5344CB8AC3E}">
        <p14:creationId xmlns:p14="http://schemas.microsoft.com/office/powerpoint/2010/main" val="144486652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92</a:t>
            </a:fld>
            <a:endParaRPr lang="en-US" altLang="en-US"/>
          </a:p>
        </p:txBody>
      </p:sp>
    </p:spTree>
    <p:extLst>
      <p:ext uri="{BB962C8B-B14F-4D97-AF65-F5344CB8AC3E}">
        <p14:creationId xmlns:p14="http://schemas.microsoft.com/office/powerpoint/2010/main" val="253656478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93</a:t>
            </a:fld>
            <a:endParaRPr lang="en-US" altLang="en-US"/>
          </a:p>
        </p:txBody>
      </p:sp>
    </p:spTree>
    <p:extLst>
      <p:ext uri="{BB962C8B-B14F-4D97-AF65-F5344CB8AC3E}">
        <p14:creationId xmlns:p14="http://schemas.microsoft.com/office/powerpoint/2010/main" val="61463611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94</a:t>
            </a:fld>
            <a:endParaRPr lang="en-US" altLang="en-US"/>
          </a:p>
        </p:txBody>
      </p:sp>
    </p:spTree>
    <p:extLst>
      <p:ext uri="{BB962C8B-B14F-4D97-AF65-F5344CB8AC3E}">
        <p14:creationId xmlns:p14="http://schemas.microsoft.com/office/powerpoint/2010/main" val="204736034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95</a:t>
            </a:fld>
            <a:endParaRPr lang="en-US" altLang="en-US"/>
          </a:p>
        </p:txBody>
      </p:sp>
    </p:spTree>
    <p:extLst>
      <p:ext uri="{BB962C8B-B14F-4D97-AF65-F5344CB8AC3E}">
        <p14:creationId xmlns:p14="http://schemas.microsoft.com/office/powerpoint/2010/main" val="292059626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96</a:t>
            </a:fld>
            <a:endParaRPr lang="en-US" altLang="en-US"/>
          </a:p>
        </p:txBody>
      </p:sp>
    </p:spTree>
    <p:extLst>
      <p:ext uri="{BB962C8B-B14F-4D97-AF65-F5344CB8AC3E}">
        <p14:creationId xmlns:p14="http://schemas.microsoft.com/office/powerpoint/2010/main" val="349302745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97</a:t>
            </a:fld>
            <a:endParaRPr lang="en-US" altLang="en-US"/>
          </a:p>
        </p:txBody>
      </p:sp>
    </p:spTree>
    <p:extLst>
      <p:ext uri="{BB962C8B-B14F-4D97-AF65-F5344CB8AC3E}">
        <p14:creationId xmlns:p14="http://schemas.microsoft.com/office/powerpoint/2010/main" val="2591167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792C44-5B74-41EF-AD88-6B2EC54C4C56}" type="slidenum">
              <a:rPr lang="ar-SA" altLang="en-US"/>
              <a:pPr/>
              <a:t>11</a:t>
            </a:fld>
            <a:endParaRPr lang="en-US" altLang="en-US"/>
          </a:p>
        </p:txBody>
      </p:sp>
      <p:sp>
        <p:nvSpPr>
          <p:cNvPr id="471042" name="Rectangle 2"/>
          <p:cNvSpPr>
            <a:spLocks noGrp="1" noRot="1" noChangeAspect="1" noChangeArrowheads="1" noTextEdit="1"/>
          </p:cNvSpPr>
          <p:nvPr>
            <p:ph type="sldImg"/>
          </p:nvPr>
        </p:nvSpPr>
        <p:spPr>
          <a:xfrm>
            <a:off x="139700" y="768350"/>
            <a:ext cx="6819900" cy="3836988"/>
          </a:xfrm>
          <a:ln/>
        </p:spPr>
      </p:sp>
      <p:sp>
        <p:nvSpPr>
          <p:cNvPr id="47104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33634917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98</a:t>
            </a:fld>
            <a:endParaRPr lang="en-US" altLang="en-US"/>
          </a:p>
        </p:txBody>
      </p:sp>
    </p:spTree>
    <p:extLst>
      <p:ext uri="{BB962C8B-B14F-4D97-AF65-F5344CB8AC3E}">
        <p14:creationId xmlns:p14="http://schemas.microsoft.com/office/powerpoint/2010/main" val="287093274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99</a:t>
            </a:fld>
            <a:endParaRPr lang="en-US" altLang="en-US"/>
          </a:p>
        </p:txBody>
      </p:sp>
    </p:spTree>
    <p:extLst>
      <p:ext uri="{BB962C8B-B14F-4D97-AF65-F5344CB8AC3E}">
        <p14:creationId xmlns:p14="http://schemas.microsoft.com/office/powerpoint/2010/main" val="227371827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A416EB5-B4D4-4189-A6F6-94A9987CBD51}" type="slidenum">
              <a:rPr lang="en-US" altLang="en-US" smtClean="0"/>
              <a:pPr/>
              <a:t>100</a:t>
            </a:fld>
            <a:endParaRPr lang="en-US" altLang="en-US"/>
          </a:p>
        </p:txBody>
      </p:sp>
    </p:spTree>
    <p:extLst>
      <p:ext uri="{BB962C8B-B14F-4D97-AF65-F5344CB8AC3E}">
        <p14:creationId xmlns:p14="http://schemas.microsoft.com/office/powerpoint/2010/main" val="327660598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7CBFF96-3171-4785-953E-95D170F5ECD9}" type="slidenum">
              <a:rPr lang="en-US" altLang="en-US"/>
              <a:pPr/>
              <a:t>103</a:t>
            </a:fld>
            <a:endParaRPr lang="en-US" altLang="en-US"/>
          </a:p>
        </p:txBody>
      </p:sp>
      <p:sp>
        <p:nvSpPr>
          <p:cNvPr id="93186" name="Rectangle 2"/>
          <p:cNvSpPr>
            <a:spLocks noGrp="1" noRot="1" noChangeAspect="1" noChangeArrowheads="1" noTextEdit="1"/>
          </p:cNvSpPr>
          <p:nvPr>
            <p:ph type="sldImg"/>
          </p:nvPr>
        </p:nvSpPr>
        <p:spPr>
          <a:ln/>
        </p:spPr>
      </p:sp>
      <p:sp>
        <p:nvSpPr>
          <p:cNvPr id="9318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65590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r>
              <a:rPr lang="en-US"/>
              <a:t>CS5250 - 2021/2022 Sem 2</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4259570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CS5250 - 2021/2022 Sem 2</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161705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CS5250 - 2021/2022 Sem 2</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2335801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CS5250 - 2021/2022 Sem 2</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1532649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CS5250 - 2021/2022 Sem 2</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4003862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CS5250 - 2021/2022 Sem 2</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384193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CS5250 - 2021/2022 Sem 2</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2284448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CS5250 - 2021/2022 Sem 2</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2475018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CS5250 - 2021/2022 Sem 2</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1230780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CS5250 - 2021/2022 Sem 2</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97464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CS5250 - 2021/2022 Sem 2</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221946-E666-429D-8E26-56511FEE7E21}" type="slidenum">
              <a:rPr lang="en-US" smtClean="0"/>
              <a:t>‹#›</a:t>
            </a:fld>
            <a:endParaRPr lang="en-US"/>
          </a:p>
        </p:txBody>
      </p:sp>
    </p:spTree>
    <p:extLst>
      <p:ext uri="{BB962C8B-B14F-4D97-AF65-F5344CB8AC3E}">
        <p14:creationId xmlns:p14="http://schemas.microsoft.com/office/powerpoint/2010/main" val="953649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CS5250 - 2021/2022 Sem 2</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221946-E666-429D-8E26-56511FEE7E21}" type="slidenum">
              <a:rPr lang="en-US" smtClean="0"/>
              <a:t>‹#›</a:t>
            </a:fld>
            <a:endParaRPr lang="en-US"/>
          </a:p>
        </p:txBody>
      </p:sp>
    </p:spTree>
    <p:extLst>
      <p:ext uri="{BB962C8B-B14F-4D97-AF65-F5344CB8AC3E}">
        <p14:creationId xmlns:p14="http://schemas.microsoft.com/office/powerpoint/2010/main" val="24292170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hyperlink" Target="https://web.archive.org/web/20160801075146/http:/www.x86-64.org/documentation/abi.pdf" TargetMode="External"/><Relationship Id="rId2" Type="http://schemas.openxmlformats.org/officeDocument/2006/relationships/hyperlink" Target="https://en.wikipedia.org/wiki/X86_calling_conventions" TargetMode="Externa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omdia.tech.informa.com/blogs/2021/a-historic-data-center-quarter-with-over-15-of-servers-running-on-amd"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hardwaretimes.com/intel-golden-cove-core-architecture-deep-dive-vs-zen-3-and-sunny-cov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duartes.org/gustavo/blog/post/cpu-rings-privilege-and-protection/"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software.intel.com/en-us/articles/intel-sdm"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5465" y="1519881"/>
            <a:ext cx="9144000" cy="1372244"/>
          </a:xfrm>
        </p:spPr>
        <p:txBody>
          <a:bodyPr>
            <a:normAutofit/>
          </a:bodyPr>
          <a:lstStyle/>
          <a:p>
            <a:r>
              <a:rPr lang="en-US" dirty="0">
                <a:solidFill>
                  <a:srgbClr val="0070C0"/>
                </a:solidFill>
              </a:rPr>
              <a:t>Lecture 2</a:t>
            </a:r>
          </a:p>
        </p:txBody>
      </p:sp>
      <p:sp>
        <p:nvSpPr>
          <p:cNvPr id="3" name="Subtitle 2"/>
          <p:cNvSpPr>
            <a:spLocks noGrp="1"/>
          </p:cNvSpPr>
          <p:nvPr>
            <p:ph type="subTitle" idx="1"/>
          </p:nvPr>
        </p:nvSpPr>
        <p:spPr/>
        <p:txBody>
          <a:bodyPr>
            <a:normAutofit/>
          </a:bodyPr>
          <a:lstStyle/>
          <a:p>
            <a:r>
              <a:rPr lang="en-US" sz="3200" dirty="0">
                <a:solidFill>
                  <a:srgbClr val="FF0000"/>
                </a:solidFill>
              </a:rPr>
              <a:t>Introduction to Intel Architecture and Programming</a:t>
            </a:r>
          </a:p>
        </p:txBody>
      </p:sp>
    </p:spTree>
    <p:extLst>
      <p:ext uri="{BB962C8B-B14F-4D97-AF65-F5344CB8AC3E}">
        <p14:creationId xmlns:p14="http://schemas.microsoft.com/office/powerpoint/2010/main" val="1856372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Rectangle 2"/>
          <p:cNvSpPr>
            <a:spLocks noGrp="1" noChangeArrowheads="1"/>
          </p:cNvSpPr>
          <p:nvPr>
            <p:ph type="title"/>
          </p:nvPr>
        </p:nvSpPr>
        <p:spPr/>
        <p:txBody>
          <a:bodyPr/>
          <a:lstStyle/>
          <a:p>
            <a:r>
              <a:rPr lang="en-US" altLang="en-US" dirty="0">
                <a:solidFill>
                  <a:srgbClr val="0070C0"/>
                </a:solidFill>
              </a:rPr>
              <a:t>Intel 80486 and Pentium Processors</a:t>
            </a:r>
          </a:p>
        </p:txBody>
      </p:sp>
      <p:sp>
        <p:nvSpPr>
          <p:cNvPr id="376835" name="Rectangle 3"/>
          <p:cNvSpPr>
            <a:spLocks noGrp="1" noChangeArrowheads="1"/>
          </p:cNvSpPr>
          <p:nvPr>
            <p:ph type="body" idx="1"/>
          </p:nvPr>
        </p:nvSpPr>
        <p:spPr/>
        <p:txBody>
          <a:bodyPr>
            <a:normAutofit fontScale="77500" lnSpcReduction="20000"/>
          </a:bodyPr>
          <a:lstStyle/>
          <a:p>
            <a:pPr>
              <a:spcBef>
                <a:spcPct val="50000"/>
              </a:spcBef>
            </a:pPr>
            <a:r>
              <a:rPr lang="en-US" altLang="en-US"/>
              <a:t>80486 was introduced 1989</a:t>
            </a:r>
          </a:p>
          <a:p>
            <a:pPr lvl="1">
              <a:spcBef>
                <a:spcPct val="50000"/>
              </a:spcBef>
            </a:pPr>
            <a:r>
              <a:rPr lang="en-US" altLang="en-US"/>
              <a:t>Improved version of Intel 80386</a:t>
            </a:r>
          </a:p>
          <a:p>
            <a:pPr lvl="1">
              <a:spcBef>
                <a:spcPct val="50000"/>
              </a:spcBef>
            </a:pPr>
            <a:r>
              <a:rPr lang="en-US" altLang="en-US"/>
              <a:t>Crossed the million transistor mark</a:t>
            </a:r>
          </a:p>
          <a:p>
            <a:pPr lvl="1">
              <a:spcBef>
                <a:spcPct val="50000"/>
              </a:spcBef>
            </a:pPr>
            <a:r>
              <a:rPr lang="en-US" altLang="en-US"/>
              <a:t>On-chip </a:t>
            </a:r>
            <a:r>
              <a:rPr lang="en-US" altLang="en-US">
                <a:solidFill>
                  <a:srgbClr val="FF0000"/>
                </a:solidFill>
              </a:rPr>
              <a:t>Floating-Point unit </a:t>
            </a:r>
            <a:r>
              <a:rPr lang="en-US" altLang="en-US"/>
              <a:t>(DX versions)</a:t>
            </a:r>
          </a:p>
          <a:p>
            <a:pPr lvl="1">
              <a:spcBef>
                <a:spcPct val="50000"/>
              </a:spcBef>
            </a:pPr>
            <a:r>
              <a:rPr lang="en-US" altLang="en-US"/>
              <a:t>On-chip unified </a:t>
            </a:r>
            <a:r>
              <a:rPr lang="en-US" altLang="en-US">
                <a:solidFill>
                  <a:srgbClr val="FF0000"/>
                </a:solidFill>
              </a:rPr>
              <a:t>Instruction/Data Cache</a:t>
            </a:r>
            <a:r>
              <a:rPr lang="en-US" altLang="en-US"/>
              <a:t> (8 KB)</a:t>
            </a:r>
          </a:p>
          <a:p>
            <a:pPr lvl="1">
              <a:spcBef>
                <a:spcPct val="50000"/>
              </a:spcBef>
            </a:pPr>
            <a:r>
              <a:rPr lang="en-US" altLang="en-US"/>
              <a:t>Uses </a:t>
            </a:r>
            <a:r>
              <a:rPr lang="en-US" altLang="en-US">
                <a:solidFill>
                  <a:srgbClr val="FF0000"/>
                </a:solidFill>
              </a:rPr>
              <a:t>Pipelining</a:t>
            </a:r>
            <a:r>
              <a:rPr lang="en-US" altLang="en-US"/>
              <a:t>: can execute up to 1 instruction per clock cycle</a:t>
            </a:r>
          </a:p>
          <a:p>
            <a:pPr>
              <a:spcBef>
                <a:spcPct val="50000"/>
              </a:spcBef>
            </a:pPr>
            <a:r>
              <a:rPr lang="en-US" altLang="en-US"/>
              <a:t>Pentium (80586) was introduced in 1993</a:t>
            </a:r>
          </a:p>
          <a:p>
            <a:pPr lvl="1">
              <a:spcBef>
                <a:spcPct val="50000"/>
              </a:spcBef>
            </a:pPr>
            <a:r>
              <a:rPr lang="en-US" altLang="en-US"/>
              <a:t>Wider 64-bit data bus, but address bus is still 32 bits</a:t>
            </a:r>
          </a:p>
          <a:p>
            <a:pPr lvl="1">
              <a:spcBef>
                <a:spcPct val="50000"/>
              </a:spcBef>
            </a:pPr>
            <a:r>
              <a:rPr lang="en-US" altLang="en-US"/>
              <a:t>Two execution pipelines: U-pipe and V-pipe</a:t>
            </a:r>
          </a:p>
          <a:p>
            <a:pPr lvl="2">
              <a:spcBef>
                <a:spcPct val="50000"/>
              </a:spcBef>
            </a:pPr>
            <a:r>
              <a:rPr lang="en-US" altLang="en-US">
                <a:solidFill>
                  <a:srgbClr val="FF0000"/>
                </a:solidFill>
              </a:rPr>
              <a:t>Superscalar</a:t>
            </a:r>
            <a:r>
              <a:rPr lang="en-US" altLang="en-US"/>
              <a:t> performance: can execute 2 instructions per clock cycle</a:t>
            </a:r>
          </a:p>
          <a:p>
            <a:pPr lvl="1">
              <a:spcBef>
                <a:spcPct val="50000"/>
              </a:spcBef>
            </a:pPr>
            <a:r>
              <a:rPr lang="en-US" altLang="en-US"/>
              <a:t>Separate 8 KB instruction and 8 KB data caches</a:t>
            </a:r>
          </a:p>
          <a:p>
            <a:pPr lvl="1">
              <a:spcBef>
                <a:spcPct val="50000"/>
              </a:spcBef>
            </a:pPr>
            <a:r>
              <a:rPr lang="en-US" altLang="en-US">
                <a:solidFill>
                  <a:srgbClr val="FF0000"/>
                </a:solidFill>
              </a:rPr>
              <a:t>MMX instructions</a:t>
            </a:r>
            <a:r>
              <a:rPr lang="en-US" altLang="en-US"/>
              <a:t> (later models) for multimedia applications</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10</a:t>
            </a:fld>
            <a:endParaRPr lang="en-US"/>
          </a:p>
        </p:txBody>
      </p:sp>
    </p:spTree>
    <p:extLst>
      <p:ext uri="{BB962C8B-B14F-4D97-AF65-F5344CB8AC3E}">
        <p14:creationId xmlns:p14="http://schemas.microsoft.com/office/powerpoint/2010/main" val="35529944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530" name="Rectangle 2"/>
          <p:cNvSpPr>
            <a:spLocks noGrp="1" noChangeArrowheads="1"/>
          </p:cNvSpPr>
          <p:nvPr>
            <p:ph type="title"/>
          </p:nvPr>
        </p:nvSpPr>
        <p:spPr/>
        <p:txBody>
          <a:bodyPr>
            <a:normAutofit/>
          </a:bodyPr>
          <a:lstStyle/>
          <a:p>
            <a:r>
              <a:rPr lang="en-US" altLang="en-US" sz="3600" dirty="0">
                <a:solidFill>
                  <a:srgbClr val="0070C0"/>
                </a:solidFill>
              </a:rPr>
              <a:t>IA32/Linux Register Usage</a:t>
            </a:r>
          </a:p>
        </p:txBody>
      </p:sp>
      <p:sp>
        <p:nvSpPr>
          <p:cNvPr id="662531" name="Rectangle 3"/>
          <p:cNvSpPr>
            <a:spLocks noGrp="1" noChangeArrowheads="1"/>
          </p:cNvSpPr>
          <p:nvPr>
            <p:ph idx="1"/>
          </p:nvPr>
        </p:nvSpPr>
        <p:spPr>
          <a:xfrm>
            <a:off x="838200" y="1958545"/>
            <a:ext cx="10515600" cy="4218417"/>
          </a:xfrm>
          <a:solidFill>
            <a:srgbClr val="CCFFCC"/>
          </a:solidFill>
        </p:spPr>
        <p:txBody>
          <a:bodyPr/>
          <a:lstStyle/>
          <a:p>
            <a:r>
              <a:rPr lang="en-US" altLang="en-US" sz="2000" dirty="0"/>
              <a:t>Integer Registers</a:t>
            </a:r>
          </a:p>
          <a:p>
            <a:pPr lvl="1"/>
            <a:r>
              <a:rPr lang="en-US" altLang="en-US" sz="1800" dirty="0"/>
              <a:t>Two have special uses</a:t>
            </a:r>
          </a:p>
          <a:p>
            <a:pPr lvl="2">
              <a:buFontTx/>
              <a:buNone/>
            </a:pPr>
            <a:r>
              <a:rPr lang="en-US" altLang="en-US" sz="1600" b="1" dirty="0">
                <a:latin typeface="Courier New" panose="02070309020205020404" pitchFamily="49" charset="0"/>
              </a:rPr>
              <a:t>%</a:t>
            </a:r>
            <a:r>
              <a:rPr lang="en-US" altLang="en-US" sz="1600" b="1" dirty="0" err="1">
                <a:latin typeface="Courier New" panose="02070309020205020404" pitchFamily="49" charset="0"/>
              </a:rPr>
              <a:t>ebp</a:t>
            </a:r>
            <a:r>
              <a:rPr lang="en-US" altLang="en-US" sz="1600" b="1" dirty="0"/>
              <a:t>, </a:t>
            </a:r>
            <a:r>
              <a:rPr lang="en-US" altLang="en-US" sz="1600" b="1" dirty="0">
                <a:latin typeface="Courier New" panose="02070309020205020404" pitchFamily="49" charset="0"/>
              </a:rPr>
              <a:t>%</a:t>
            </a:r>
            <a:r>
              <a:rPr lang="en-US" altLang="en-US" sz="1600" b="1" dirty="0" err="1">
                <a:latin typeface="Courier New" panose="02070309020205020404" pitchFamily="49" charset="0"/>
              </a:rPr>
              <a:t>esp</a:t>
            </a:r>
            <a:endParaRPr lang="en-US" altLang="en-US" sz="1600" b="1" dirty="0"/>
          </a:p>
          <a:p>
            <a:pPr lvl="1"/>
            <a:r>
              <a:rPr lang="en-US" altLang="en-US" sz="1800" dirty="0"/>
              <a:t>Three managed as </a:t>
            </a:r>
            <a:r>
              <a:rPr lang="en-US" altLang="en-US" sz="1800" dirty="0" err="1"/>
              <a:t>callee</a:t>
            </a:r>
            <a:r>
              <a:rPr lang="en-US" altLang="en-US" sz="1800" dirty="0"/>
              <a:t>-save</a:t>
            </a:r>
          </a:p>
          <a:p>
            <a:pPr lvl="2">
              <a:buFontTx/>
              <a:buNone/>
            </a:pPr>
            <a:r>
              <a:rPr lang="en-US" altLang="en-US" sz="1600" b="1" dirty="0">
                <a:latin typeface="Courier New" panose="02070309020205020404" pitchFamily="49" charset="0"/>
              </a:rPr>
              <a:t>%</a:t>
            </a:r>
            <a:r>
              <a:rPr lang="en-US" altLang="en-US" sz="1600" b="1" dirty="0" err="1">
                <a:latin typeface="Courier New" panose="02070309020205020404" pitchFamily="49" charset="0"/>
              </a:rPr>
              <a:t>ebx</a:t>
            </a:r>
            <a:r>
              <a:rPr lang="en-US" altLang="en-US" sz="1600" b="1" dirty="0"/>
              <a:t>, </a:t>
            </a:r>
            <a:r>
              <a:rPr lang="en-US" altLang="en-US" sz="1600" b="1" dirty="0">
                <a:latin typeface="Courier New" panose="02070309020205020404" pitchFamily="49" charset="0"/>
              </a:rPr>
              <a:t>%</a:t>
            </a:r>
            <a:r>
              <a:rPr lang="en-US" altLang="en-US" sz="1600" b="1" dirty="0" err="1">
                <a:latin typeface="Courier New" panose="02070309020205020404" pitchFamily="49" charset="0"/>
              </a:rPr>
              <a:t>esi</a:t>
            </a:r>
            <a:r>
              <a:rPr lang="en-US" altLang="en-US" sz="1600" b="1" dirty="0"/>
              <a:t>, </a:t>
            </a:r>
            <a:r>
              <a:rPr lang="en-US" altLang="en-US" sz="1600" b="1" dirty="0">
                <a:latin typeface="Courier New" panose="02070309020205020404" pitchFamily="49" charset="0"/>
              </a:rPr>
              <a:t>%</a:t>
            </a:r>
            <a:r>
              <a:rPr lang="en-US" altLang="en-US" sz="1600" b="1" dirty="0" err="1">
                <a:latin typeface="Courier New" panose="02070309020205020404" pitchFamily="49" charset="0"/>
              </a:rPr>
              <a:t>edi</a:t>
            </a:r>
            <a:endParaRPr lang="en-US" altLang="en-US" sz="1600" b="1" dirty="0"/>
          </a:p>
          <a:p>
            <a:pPr lvl="2"/>
            <a:r>
              <a:rPr lang="en-US" altLang="en-US" sz="1600" dirty="0"/>
              <a:t>Old values saved on stack prior to using</a:t>
            </a:r>
          </a:p>
          <a:p>
            <a:pPr lvl="1"/>
            <a:r>
              <a:rPr lang="en-US" altLang="en-US" sz="1800" dirty="0"/>
              <a:t>Three managed as caller-save</a:t>
            </a:r>
          </a:p>
          <a:p>
            <a:pPr lvl="2">
              <a:buFontTx/>
              <a:buNone/>
            </a:pPr>
            <a:r>
              <a:rPr lang="en-US" altLang="en-US" sz="1600" b="1" dirty="0">
                <a:latin typeface="Courier New" panose="02070309020205020404" pitchFamily="49" charset="0"/>
              </a:rPr>
              <a:t>%</a:t>
            </a:r>
            <a:r>
              <a:rPr lang="en-US" altLang="en-US" sz="1600" b="1" dirty="0" err="1">
                <a:latin typeface="Courier New" panose="02070309020205020404" pitchFamily="49" charset="0"/>
              </a:rPr>
              <a:t>eax</a:t>
            </a:r>
            <a:r>
              <a:rPr lang="en-US" altLang="en-US" sz="1600" b="1" dirty="0"/>
              <a:t>, </a:t>
            </a:r>
            <a:r>
              <a:rPr lang="en-US" altLang="en-US" sz="1600" b="1" dirty="0">
                <a:latin typeface="Courier New" panose="02070309020205020404" pitchFamily="49" charset="0"/>
              </a:rPr>
              <a:t>%</a:t>
            </a:r>
            <a:r>
              <a:rPr lang="en-US" altLang="en-US" sz="1600" b="1" dirty="0" err="1">
                <a:latin typeface="Courier New" panose="02070309020205020404" pitchFamily="49" charset="0"/>
              </a:rPr>
              <a:t>edx</a:t>
            </a:r>
            <a:r>
              <a:rPr lang="en-US" altLang="en-US" sz="1600" b="1" dirty="0"/>
              <a:t>, </a:t>
            </a:r>
            <a:r>
              <a:rPr lang="en-US" altLang="en-US" sz="1600" b="1" dirty="0">
                <a:latin typeface="Courier New" panose="02070309020205020404" pitchFamily="49" charset="0"/>
              </a:rPr>
              <a:t>%</a:t>
            </a:r>
            <a:r>
              <a:rPr lang="en-US" altLang="en-US" sz="1600" b="1" dirty="0" err="1">
                <a:latin typeface="Courier New" panose="02070309020205020404" pitchFamily="49" charset="0"/>
              </a:rPr>
              <a:t>ecx</a:t>
            </a:r>
            <a:endParaRPr lang="en-US" altLang="en-US" sz="1600" b="1" dirty="0"/>
          </a:p>
          <a:p>
            <a:pPr lvl="2"/>
            <a:r>
              <a:rPr lang="en-US" altLang="en-US" sz="1600" dirty="0"/>
              <a:t>Do what you please, but expect any </a:t>
            </a:r>
            <a:r>
              <a:rPr lang="en-US" altLang="en-US" sz="1600" dirty="0" err="1"/>
              <a:t>callee</a:t>
            </a:r>
            <a:r>
              <a:rPr lang="en-US" altLang="en-US" sz="1600" dirty="0"/>
              <a:t> to do so, as well</a:t>
            </a:r>
          </a:p>
          <a:p>
            <a:pPr lvl="1"/>
            <a:r>
              <a:rPr lang="en-US" altLang="en-US" sz="1800" dirty="0"/>
              <a:t>Register </a:t>
            </a:r>
            <a:r>
              <a:rPr lang="en-US" altLang="en-US" sz="1800" b="1" dirty="0">
                <a:latin typeface="Courier New" panose="02070309020205020404" pitchFamily="49" charset="0"/>
              </a:rPr>
              <a:t>%</a:t>
            </a:r>
            <a:r>
              <a:rPr lang="en-US" altLang="en-US" sz="1800" b="1" dirty="0" err="1">
                <a:latin typeface="Courier New" panose="02070309020205020404" pitchFamily="49" charset="0"/>
              </a:rPr>
              <a:t>eax</a:t>
            </a:r>
            <a:r>
              <a:rPr lang="en-US" altLang="en-US" sz="1800" dirty="0">
                <a:latin typeface="Courier New" panose="02070309020205020404" pitchFamily="49" charset="0"/>
              </a:rPr>
              <a:t> </a:t>
            </a:r>
            <a:r>
              <a:rPr lang="en-US" altLang="en-US" sz="1800" dirty="0"/>
              <a:t>also stores returned value</a:t>
            </a:r>
          </a:p>
        </p:txBody>
      </p:sp>
      <p:sp>
        <p:nvSpPr>
          <p:cNvPr id="18" name="Date Placeholder 3"/>
          <p:cNvSpPr>
            <a:spLocks noGrp="1"/>
          </p:cNvSpPr>
          <p:nvPr>
            <p:ph type="dt" sz="half" idx="10"/>
          </p:nvPr>
        </p:nvSpPr>
        <p:spPr/>
        <p:txBody>
          <a:bodyPr/>
          <a:lstStyle/>
          <a:p>
            <a:r>
              <a:rPr lang="en-US" altLang="en-US"/>
              <a:t>CS5250 - 2021/2022 Sem 2</a:t>
            </a:r>
          </a:p>
        </p:txBody>
      </p:sp>
      <p:sp>
        <p:nvSpPr>
          <p:cNvPr id="20" name="Slide Number Placeholder 5"/>
          <p:cNvSpPr>
            <a:spLocks noGrp="1"/>
          </p:cNvSpPr>
          <p:nvPr>
            <p:ph type="sldNum" sz="quarter" idx="12"/>
          </p:nvPr>
        </p:nvSpPr>
        <p:spPr/>
        <p:txBody>
          <a:bodyPr/>
          <a:lstStyle/>
          <a:p>
            <a:fld id="{0D6F5BDA-B5F4-47BE-AAA6-B3C1445F74AA}" type="slidenum">
              <a:rPr lang="en-US" altLang="en-US"/>
              <a:pPr/>
              <a:t>100</a:t>
            </a:fld>
            <a:endParaRPr lang="en-US" altLang="en-US"/>
          </a:p>
        </p:txBody>
      </p:sp>
      <p:sp>
        <p:nvSpPr>
          <p:cNvPr id="662532" name="Rectangle 4"/>
          <p:cNvSpPr>
            <a:spLocks noChangeArrowheads="1"/>
          </p:cNvSpPr>
          <p:nvPr/>
        </p:nvSpPr>
        <p:spPr bwMode="auto">
          <a:xfrm>
            <a:off x="7924800" y="2133600"/>
            <a:ext cx="25146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662533" name="Rectangle 5"/>
          <p:cNvSpPr>
            <a:spLocks noChangeArrowheads="1"/>
          </p:cNvSpPr>
          <p:nvPr/>
        </p:nvSpPr>
        <p:spPr bwMode="auto">
          <a:xfrm>
            <a:off x="7924800" y="2590800"/>
            <a:ext cx="25146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662534" name="Rectangle 6"/>
          <p:cNvSpPr>
            <a:spLocks noChangeArrowheads="1"/>
          </p:cNvSpPr>
          <p:nvPr/>
        </p:nvSpPr>
        <p:spPr bwMode="auto">
          <a:xfrm>
            <a:off x="7924800" y="3048000"/>
            <a:ext cx="25146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662535" name="Rectangle 7"/>
          <p:cNvSpPr>
            <a:spLocks noChangeArrowheads="1"/>
          </p:cNvSpPr>
          <p:nvPr/>
        </p:nvSpPr>
        <p:spPr bwMode="auto">
          <a:xfrm>
            <a:off x="7924800" y="3505200"/>
            <a:ext cx="25146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662536" name="Rectangle 8"/>
          <p:cNvSpPr>
            <a:spLocks noChangeArrowheads="1"/>
          </p:cNvSpPr>
          <p:nvPr/>
        </p:nvSpPr>
        <p:spPr bwMode="auto">
          <a:xfrm>
            <a:off x="7924800" y="3962400"/>
            <a:ext cx="25146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662537" name="Rectangle 9"/>
          <p:cNvSpPr>
            <a:spLocks noChangeArrowheads="1"/>
          </p:cNvSpPr>
          <p:nvPr/>
        </p:nvSpPr>
        <p:spPr bwMode="auto">
          <a:xfrm>
            <a:off x="7924800" y="4419600"/>
            <a:ext cx="25146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662538" name="Rectangle 10"/>
          <p:cNvSpPr>
            <a:spLocks noChangeArrowheads="1"/>
          </p:cNvSpPr>
          <p:nvPr/>
        </p:nvSpPr>
        <p:spPr bwMode="auto">
          <a:xfrm>
            <a:off x="7924800" y="4876800"/>
            <a:ext cx="2514600" cy="38100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662539" name="Rectangle 11"/>
          <p:cNvSpPr>
            <a:spLocks noChangeArrowheads="1"/>
          </p:cNvSpPr>
          <p:nvPr/>
        </p:nvSpPr>
        <p:spPr bwMode="auto">
          <a:xfrm>
            <a:off x="7924800" y="5334000"/>
            <a:ext cx="2514600" cy="38100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sp>
        <p:nvSpPr>
          <p:cNvPr id="662540" name="AutoShape 12"/>
          <p:cNvSpPr>
            <a:spLocks/>
          </p:cNvSpPr>
          <p:nvPr/>
        </p:nvSpPr>
        <p:spPr bwMode="auto">
          <a:xfrm>
            <a:off x="7239000" y="2133600"/>
            <a:ext cx="533400" cy="1295400"/>
          </a:xfrm>
          <a:prstGeom prst="leftBrace">
            <a:avLst>
              <a:gd name="adj1" fmla="val 20238"/>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2541" name="AutoShape 13"/>
          <p:cNvSpPr>
            <a:spLocks/>
          </p:cNvSpPr>
          <p:nvPr/>
        </p:nvSpPr>
        <p:spPr bwMode="auto">
          <a:xfrm>
            <a:off x="7239000" y="3505200"/>
            <a:ext cx="533400" cy="1295400"/>
          </a:xfrm>
          <a:prstGeom prst="leftBrace">
            <a:avLst>
              <a:gd name="adj1" fmla="val 20238"/>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2542" name="AutoShape 14"/>
          <p:cNvSpPr>
            <a:spLocks/>
          </p:cNvSpPr>
          <p:nvPr/>
        </p:nvSpPr>
        <p:spPr bwMode="auto">
          <a:xfrm>
            <a:off x="7239000" y="4876800"/>
            <a:ext cx="533400" cy="838200"/>
          </a:xfrm>
          <a:prstGeom prst="leftBrace">
            <a:avLst>
              <a:gd name="adj1" fmla="val 13095"/>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2543" name="Text Box 15"/>
          <p:cNvSpPr txBox="1">
            <a:spLocks noChangeArrowheads="1"/>
          </p:cNvSpPr>
          <p:nvPr/>
        </p:nvSpPr>
        <p:spPr bwMode="auto">
          <a:xfrm>
            <a:off x="5896808" y="2489200"/>
            <a:ext cx="1246943"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altLang="en-US" sz="1400" b="1">
                <a:latin typeface="Helvetica" panose="020B0604020202020204" pitchFamily="34" charset="0"/>
              </a:rPr>
              <a:t>Caller-Save</a:t>
            </a:r>
          </a:p>
          <a:p>
            <a:pPr algn="r" eaLnBrk="0" hangingPunct="0"/>
            <a:r>
              <a:rPr lang="en-US" altLang="en-US" sz="1400" b="1">
                <a:latin typeface="Helvetica" panose="020B0604020202020204" pitchFamily="34" charset="0"/>
              </a:rPr>
              <a:t>Temporaries</a:t>
            </a:r>
          </a:p>
        </p:txBody>
      </p:sp>
      <p:sp>
        <p:nvSpPr>
          <p:cNvPr id="662544" name="Text Box 16"/>
          <p:cNvSpPr txBox="1">
            <a:spLocks noChangeArrowheads="1"/>
          </p:cNvSpPr>
          <p:nvPr/>
        </p:nvSpPr>
        <p:spPr bwMode="auto">
          <a:xfrm>
            <a:off x="5947608" y="3860800"/>
            <a:ext cx="1246943"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altLang="en-US" sz="1400" b="1">
                <a:latin typeface="Helvetica" panose="020B0604020202020204" pitchFamily="34" charset="0"/>
              </a:rPr>
              <a:t>Callee-Save</a:t>
            </a:r>
          </a:p>
          <a:p>
            <a:pPr algn="r" eaLnBrk="0" hangingPunct="0"/>
            <a:r>
              <a:rPr lang="en-US" altLang="en-US" sz="1400" b="1">
                <a:latin typeface="Helvetica" panose="020B0604020202020204" pitchFamily="34" charset="0"/>
              </a:rPr>
              <a:t>Temporaries</a:t>
            </a:r>
          </a:p>
        </p:txBody>
      </p:sp>
      <p:sp>
        <p:nvSpPr>
          <p:cNvPr id="662545" name="Text Box 17"/>
          <p:cNvSpPr txBox="1">
            <a:spLocks noChangeArrowheads="1"/>
          </p:cNvSpPr>
          <p:nvPr/>
        </p:nvSpPr>
        <p:spPr bwMode="auto">
          <a:xfrm>
            <a:off x="6351588" y="5156200"/>
            <a:ext cx="804862"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altLang="en-US" sz="1400" b="1">
                <a:latin typeface="Helvetica" panose="020B0604020202020204" pitchFamily="34" charset="0"/>
              </a:rPr>
              <a:t>Special</a:t>
            </a:r>
          </a:p>
        </p:txBody>
      </p:sp>
    </p:spTree>
    <p:extLst>
      <p:ext uri="{BB962C8B-B14F-4D97-AF65-F5344CB8AC3E}">
        <p14:creationId xmlns:p14="http://schemas.microsoft.com/office/powerpoint/2010/main" val="161157185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70C0"/>
                </a:solidFill>
              </a:rPr>
              <a:t>Linux x86-64 Calling Convention</a:t>
            </a:r>
          </a:p>
        </p:txBody>
      </p:sp>
      <p:sp>
        <p:nvSpPr>
          <p:cNvPr id="3" name="Content Placeholder 2"/>
          <p:cNvSpPr>
            <a:spLocks noGrp="1"/>
          </p:cNvSpPr>
          <p:nvPr>
            <p:ph idx="1"/>
          </p:nvPr>
        </p:nvSpPr>
        <p:spPr/>
        <p:txBody>
          <a:bodyPr/>
          <a:lstStyle/>
          <a:p>
            <a:r>
              <a:rPr lang="en-US"/>
              <a:t>Uses the System V AMD64 ABI</a:t>
            </a:r>
          </a:p>
          <a:p>
            <a:pPr lvl="1"/>
            <a:r>
              <a:rPr lang="en-US"/>
              <a:t>See: </a:t>
            </a:r>
            <a:r>
              <a:rPr lang="en-US">
                <a:hlinkClick r:id="rId2"/>
              </a:rPr>
              <a:t>https://en.wikipedia.org/wiki/X86_calling_conventions</a:t>
            </a:r>
            <a:endParaRPr lang="en-US"/>
          </a:p>
          <a:p>
            <a:pPr lvl="1"/>
            <a:endParaRPr lang="en-US"/>
          </a:p>
          <a:p>
            <a:r>
              <a:rPr lang="en-US"/>
              <a:t>Full details: </a:t>
            </a:r>
            <a:r>
              <a:rPr lang="en-US">
                <a:hlinkClick r:id="rId3"/>
              </a:rPr>
              <a:t>https://web.archive.org/web/20160801075146/http://www.x86-64.org/documentation/abi.pdf</a:t>
            </a:r>
            <a:endParaRPr lang="en-US"/>
          </a:p>
          <a:p>
            <a:endParaRPr lang="en-US"/>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101</a:t>
            </a:fld>
            <a:endParaRPr lang="en-US"/>
          </a:p>
        </p:txBody>
      </p:sp>
    </p:spTree>
    <p:extLst>
      <p:ext uri="{BB962C8B-B14F-4D97-AF65-F5344CB8AC3E}">
        <p14:creationId xmlns:p14="http://schemas.microsoft.com/office/powerpoint/2010/main" val="320924690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70C0"/>
                </a:solidFill>
              </a:rPr>
              <a:t>Linux 64 bit Procedure Call Register Usage</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102</a:t>
            </a:fld>
            <a:endParaRPr lang="en-US"/>
          </a:p>
        </p:txBody>
      </p:sp>
      <p:pic>
        <p:nvPicPr>
          <p:cNvPr id="6" name="Picture 5"/>
          <p:cNvPicPr>
            <a:picLocks noChangeAspect="1"/>
          </p:cNvPicPr>
          <p:nvPr/>
        </p:nvPicPr>
        <p:blipFill>
          <a:blip r:embed="rId2"/>
          <a:stretch>
            <a:fillRect/>
          </a:stretch>
        </p:blipFill>
        <p:spPr>
          <a:xfrm>
            <a:off x="3712771" y="1398496"/>
            <a:ext cx="4508202" cy="4957854"/>
          </a:xfrm>
          <a:prstGeom prst="rect">
            <a:avLst/>
          </a:prstGeom>
        </p:spPr>
      </p:pic>
    </p:spTree>
    <p:extLst>
      <p:ext uri="{BB962C8B-B14F-4D97-AF65-F5344CB8AC3E}">
        <p14:creationId xmlns:p14="http://schemas.microsoft.com/office/powerpoint/2010/main" val="145056779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en-US"/>
              <a:t>CS5250 - 2021/2022 Sem 2</a:t>
            </a:r>
          </a:p>
        </p:txBody>
      </p:sp>
      <p:sp>
        <p:nvSpPr>
          <p:cNvPr id="5" name="Slide Number Placeholder 4"/>
          <p:cNvSpPr>
            <a:spLocks noGrp="1"/>
          </p:cNvSpPr>
          <p:nvPr>
            <p:ph type="sldNum" sz="quarter" idx="12"/>
          </p:nvPr>
        </p:nvSpPr>
        <p:spPr/>
        <p:txBody>
          <a:bodyPr/>
          <a:lstStyle/>
          <a:p>
            <a:fld id="{94611DE8-C297-4A4B-86E2-87FD9DBAF7B2}" type="slidenum">
              <a:rPr lang="en-US" altLang="en-US"/>
              <a:pPr/>
              <a:t>103</a:t>
            </a:fld>
            <a:endParaRPr lang="en-US" altLang="en-US"/>
          </a:p>
        </p:txBody>
      </p:sp>
      <p:sp>
        <p:nvSpPr>
          <p:cNvPr id="24584" name="Rectangle 8"/>
          <p:cNvSpPr>
            <a:spLocks noGrp="1" noChangeArrowheads="1"/>
          </p:cNvSpPr>
          <p:nvPr>
            <p:ph type="title"/>
          </p:nvPr>
        </p:nvSpPr>
        <p:spPr/>
        <p:txBody>
          <a:bodyPr/>
          <a:lstStyle/>
          <a:p>
            <a:r>
              <a:rPr lang="en-US" altLang="en-US" dirty="0">
                <a:solidFill>
                  <a:srgbClr val="0070C0"/>
                </a:solidFill>
              </a:rPr>
              <a:t>END</a:t>
            </a:r>
          </a:p>
        </p:txBody>
      </p:sp>
    </p:spTree>
    <p:extLst>
      <p:ext uri="{BB962C8B-B14F-4D97-AF65-F5344CB8AC3E}">
        <p14:creationId xmlns:p14="http://schemas.microsoft.com/office/powerpoint/2010/main" val="688305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2" name="Rectangle 2"/>
          <p:cNvSpPr>
            <a:spLocks noGrp="1" noChangeArrowheads="1"/>
          </p:cNvSpPr>
          <p:nvPr>
            <p:ph type="title"/>
          </p:nvPr>
        </p:nvSpPr>
        <p:spPr/>
        <p:txBody>
          <a:bodyPr/>
          <a:lstStyle/>
          <a:p>
            <a:r>
              <a:rPr lang="en-US" altLang="en-US" dirty="0">
                <a:solidFill>
                  <a:srgbClr val="0070C0"/>
                </a:solidFill>
              </a:rPr>
              <a:t>Intel P6 Processor Family</a:t>
            </a:r>
          </a:p>
        </p:txBody>
      </p:sp>
      <p:sp>
        <p:nvSpPr>
          <p:cNvPr id="378883" name="Rectangle 3"/>
          <p:cNvSpPr>
            <a:spLocks noGrp="1" noChangeArrowheads="1"/>
          </p:cNvSpPr>
          <p:nvPr>
            <p:ph type="body" idx="1"/>
          </p:nvPr>
        </p:nvSpPr>
        <p:spPr>
          <a:noFill/>
        </p:spPr>
        <p:txBody>
          <a:bodyPr vert="horz" lIns="0" tIns="45720" rIns="0" bIns="45720" rtlCol="0">
            <a:normAutofit lnSpcReduction="10000"/>
          </a:bodyPr>
          <a:lstStyle/>
          <a:p>
            <a:r>
              <a:rPr lang="en-US" altLang="en-US"/>
              <a:t>P6 Processor Family: Pentium Pro, Pentium II and III</a:t>
            </a:r>
          </a:p>
          <a:p>
            <a:r>
              <a:rPr lang="en-US" altLang="en-US"/>
              <a:t>Pentium Pro was introduced in 1995</a:t>
            </a:r>
          </a:p>
          <a:p>
            <a:pPr lvl="1"/>
            <a:r>
              <a:rPr lang="en-US" altLang="en-US">
                <a:solidFill>
                  <a:srgbClr val="FF0000"/>
                </a:solidFill>
              </a:rPr>
              <a:t>Three-way superscalar</a:t>
            </a:r>
            <a:r>
              <a:rPr lang="en-US" altLang="en-US"/>
              <a:t>: can execute 3 instructions per clock cycle</a:t>
            </a:r>
          </a:p>
          <a:p>
            <a:pPr lvl="1"/>
            <a:r>
              <a:rPr lang="en-US" altLang="en-US"/>
              <a:t>36-bit address bus </a:t>
            </a:r>
            <a:r>
              <a:rPr lang="en-US" altLang="en-US">
                <a:sym typeface="Symbol" panose="05050102010706020507" pitchFamily="18" charset="2"/>
              </a:rPr>
              <a:t> up to </a:t>
            </a:r>
            <a:r>
              <a:rPr lang="en-US" altLang="en-US"/>
              <a:t>64 GB of physical address space</a:t>
            </a:r>
          </a:p>
          <a:p>
            <a:pPr lvl="1"/>
            <a:r>
              <a:rPr lang="en-US" altLang="en-US"/>
              <a:t>Introduced dynamic execution</a:t>
            </a:r>
          </a:p>
          <a:p>
            <a:pPr lvl="2"/>
            <a:r>
              <a:rPr lang="en-US" altLang="en-US">
                <a:solidFill>
                  <a:srgbClr val="FF0000"/>
                </a:solidFill>
              </a:rPr>
              <a:t>Out-of-order</a:t>
            </a:r>
            <a:r>
              <a:rPr lang="en-US" altLang="en-US"/>
              <a:t> and </a:t>
            </a:r>
            <a:r>
              <a:rPr lang="en-US" altLang="en-US">
                <a:solidFill>
                  <a:srgbClr val="FF0000"/>
                </a:solidFill>
              </a:rPr>
              <a:t>speculative</a:t>
            </a:r>
            <a:r>
              <a:rPr lang="en-US" altLang="en-US"/>
              <a:t> execution</a:t>
            </a:r>
          </a:p>
          <a:p>
            <a:pPr lvl="1"/>
            <a:r>
              <a:rPr lang="en-US" altLang="en-US"/>
              <a:t>Integrates a 256 KB second level </a:t>
            </a:r>
            <a:r>
              <a:rPr lang="en-US" altLang="en-US">
                <a:solidFill>
                  <a:srgbClr val="FF0000"/>
                </a:solidFill>
              </a:rPr>
              <a:t>L2 cache</a:t>
            </a:r>
            <a:r>
              <a:rPr lang="en-US" altLang="en-US"/>
              <a:t> on-chip</a:t>
            </a:r>
          </a:p>
          <a:p>
            <a:r>
              <a:rPr lang="en-US" altLang="en-US"/>
              <a:t>Pentium II was introduced in 1997</a:t>
            </a:r>
          </a:p>
          <a:p>
            <a:pPr lvl="1"/>
            <a:r>
              <a:rPr lang="en-US" altLang="en-US"/>
              <a:t>Added </a:t>
            </a:r>
            <a:r>
              <a:rPr lang="en-US" altLang="en-US">
                <a:solidFill>
                  <a:srgbClr val="FF0000"/>
                </a:solidFill>
              </a:rPr>
              <a:t>MMX instructions</a:t>
            </a:r>
            <a:r>
              <a:rPr lang="en-US" altLang="en-US"/>
              <a:t> (already introduced on Pentium MMX)</a:t>
            </a:r>
          </a:p>
          <a:p>
            <a:r>
              <a:rPr lang="en-US" altLang="en-US"/>
              <a:t>Pentium III was introduced in 1999</a:t>
            </a:r>
          </a:p>
          <a:p>
            <a:pPr lvl="1"/>
            <a:r>
              <a:rPr lang="en-US" altLang="en-US"/>
              <a:t>Added </a:t>
            </a:r>
            <a:r>
              <a:rPr lang="en-US" altLang="en-US">
                <a:solidFill>
                  <a:srgbClr val="FF0000"/>
                </a:solidFill>
              </a:rPr>
              <a:t>SSE instructions</a:t>
            </a:r>
            <a:r>
              <a:rPr lang="en-US" altLang="en-US"/>
              <a:t> and eight new 128-bit XMM registers </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11</a:t>
            </a:fld>
            <a:endParaRPr lang="en-US"/>
          </a:p>
        </p:txBody>
      </p:sp>
    </p:spTree>
    <p:extLst>
      <p:ext uri="{BB962C8B-B14F-4D97-AF65-F5344CB8AC3E}">
        <p14:creationId xmlns:p14="http://schemas.microsoft.com/office/powerpoint/2010/main" val="1184313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Rectangle 2"/>
          <p:cNvSpPr>
            <a:spLocks noGrp="1" noChangeArrowheads="1"/>
          </p:cNvSpPr>
          <p:nvPr>
            <p:ph type="title"/>
          </p:nvPr>
        </p:nvSpPr>
        <p:spPr>
          <a:xfrm>
            <a:off x="714632" y="56206"/>
            <a:ext cx="10515600" cy="1325563"/>
          </a:xfrm>
        </p:spPr>
        <p:txBody>
          <a:bodyPr/>
          <a:lstStyle/>
          <a:p>
            <a:r>
              <a:rPr lang="en-US" altLang="en-US" dirty="0">
                <a:solidFill>
                  <a:srgbClr val="0070C0"/>
                </a:solidFill>
              </a:rPr>
              <a:t>Pentium 4 and Xeon Family</a:t>
            </a:r>
            <a:endParaRPr lang="en-US" altLang="en-US" sz="2800" dirty="0">
              <a:solidFill>
                <a:srgbClr val="0070C0"/>
              </a:solidFill>
            </a:endParaRPr>
          </a:p>
        </p:txBody>
      </p:sp>
      <p:sp>
        <p:nvSpPr>
          <p:cNvPr id="399363" name="Rectangle 3"/>
          <p:cNvSpPr>
            <a:spLocks noGrp="1" noChangeArrowheads="1"/>
          </p:cNvSpPr>
          <p:nvPr>
            <p:ph type="body" idx="1"/>
          </p:nvPr>
        </p:nvSpPr>
        <p:spPr>
          <a:xfrm>
            <a:off x="1433384" y="1165655"/>
            <a:ext cx="9141254" cy="5224463"/>
          </a:xfrm>
        </p:spPr>
        <p:txBody>
          <a:bodyPr>
            <a:normAutofit fontScale="92500" lnSpcReduction="10000"/>
          </a:bodyPr>
          <a:lstStyle/>
          <a:p>
            <a:pPr>
              <a:spcBef>
                <a:spcPct val="50000"/>
              </a:spcBef>
            </a:pPr>
            <a:r>
              <a:rPr lang="en-US" altLang="en-US" dirty="0"/>
              <a:t>Pentium 4 is a seventh-generation x86 architecture</a:t>
            </a:r>
          </a:p>
          <a:p>
            <a:pPr lvl="1">
              <a:spcBef>
                <a:spcPct val="50000"/>
              </a:spcBef>
            </a:pPr>
            <a:r>
              <a:rPr lang="en-US" altLang="en-US" dirty="0"/>
              <a:t>Introduced in 2000</a:t>
            </a:r>
          </a:p>
          <a:p>
            <a:pPr lvl="1">
              <a:spcBef>
                <a:spcPct val="50000"/>
              </a:spcBef>
            </a:pPr>
            <a:r>
              <a:rPr lang="en-US" altLang="en-US" dirty="0"/>
              <a:t>New micro-architecture design called Intel </a:t>
            </a:r>
            <a:r>
              <a:rPr lang="en-US" altLang="en-US" dirty="0" err="1">
                <a:solidFill>
                  <a:srgbClr val="FF0000"/>
                </a:solidFill>
              </a:rPr>
              <a:t>Netburst</a:t>
            </a:r>
            <a:endParaRPr lang="en-US" altLang="en-US" dirty="0">
              <a:solidFill>
                <a:srgbClr val="FF0000"/>
              </a:solidFill>
            </a:endParaRPr>
          </a:p>
          <a:p>
            <a:pPr lvl="1">
              <a:spcBef>
                <a:spcPct val="50000"/>
              </a:spcBef>
            </a:pPr>
            <a:r>
              <a:rPr lang="en-US" altLang="en-US" dirty="0"/>
              <a:t>Very deep instruction pipeline, scaling to very high frequencies</a:t>
            </a:r>
          </a:p>
          <a:p>
            <a:pPr lvl="1">
              <a:spcBef>
                <a:spcPct val="50000"/>
              </a:spcBef>
            </a:pPr>
            <a:r>
              <a:rPr lang="en-US" altLang="en-US" dirty="0"/>
              <a:t>Introduced the </a:t>
            </a:r>
            <a:r>
              <a:rPr lang="en-US" altLang="en-US" dirty="0">
                <a:solidFill>
                  <a:srgbClr val="FF0000"/>
                </a:solidFill>
              </a:rPr>
              <a:t>SSE2 instruction set</a:t>
            </a:r>
            <a:r>
              <a:rPr lang="en-US" altLang="en-US" dirty="0"/>
              <a:t> (extension to SSE)</a:t>
            </a:r>
          </a:p>
          <a:p>
            <a:pPr lvl="2">
              <a:spcBef>
                <a:spcPct val="50000"/>
              </a:spcBef>
            </a:pPr>
            <a:r>
              <a:rPr lang="en-US" altLang="en-US" dirty="0"/>
              <a:t>Tuned for multimedia and operating on the 128-bit XMM registers</a:t>
            </a:r>
          </a:p>
          <a:p>
            <a:pPr>
              <a:spcBef>
                <a:spcPct val="50000"/>
              </a:spcBef>
            </a:pPr>
            <a:r>
              <a:rPr lang="en-US" altLang="en-US" dirty="0"/>
              <a:t>In 2002, Intel introduced Hyper-Threading technology</a:t>
            </a:r>
          </a:p>
          <a:p>
            <a:pPr lvl="1">
              <a:spcBef>
                <a:spcPct val="50000"/>
              </a:spcBef>
            </a:pPr>
            <a:r>
              <a:rPr lang="en-US" altLang="en-US" dirty="0"/>
              <a:t>Allowed 2 programs to run simultaneously, sharing resources</a:t>
            </a:r>
          </a:p>
          <a:p>
            <a:pPr>
              <a:spcBef>
                <a:spcPct val="50000"/>
              </a:spcBef>
            </a:pPr>
            <a:r>
              <a:rPr lang="en-US" altLang="en-US" dirty="0"/>
              <a:t>Xeon is Intel's name for its server-class microprocessors</a:t>
            </a:r>
          </a:p>
          <a:p>
            <a:pPr lvl="1">
              <a:spcBef>
                <a:spcPct val="50000"/>
              </a:spcBef>
            </a:pPr>
            <a:r>
              <a:rPr lang="en-US" altLang="en-US" dirty="0"/>
              <a:t>Xeon chips generally have more cache</a:t>
            </a:r>
          </a:p>
          <a:p>
            <a:pPr lvl="1">
              <a:spcBef>
                <a:spcPct val="50000"/>
              </a:spcBef>
            </a:pPr>
            <a:r>
              <a:rPr lang="en-US" altLang="en-US" dirty="0"/>
              <a:t>Support larger multiprocessor configurations</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12</a:t>
            </a:fld>
            <a:endParaRPr lang="en-US"/>
          </a:p>
        </p:txBody>
      </p:sp>
    </p:spTree>
    <p:extLst>
      <p:ext uri="{BB962C8B-B14F-4D97-AF65-F5344CB8AC3E}">
        <p14:creationId xmlns:p14="http://schemas.microsoft.com/office/powerpoint/2010/main" val="31490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Rectangle 2"/>
          <p:cNvSpPr>
            <a:spLocks noGrp="1" noChangeArrowheads="1"/>
          </p:cNvSpPr>
          <p:nvPr>
            <p:ph type="title"/>
          </p:nvPr>
        </p:nvSpPr>
        <p:spPr/>
        <p:txBody>
          <a:bodyPr/>
          <a:lstStyle/>
          <a:p>
            <a:r>
              <a:rPr lang="en-US" altLang="en-US" dirty="0">
                <a:solidFill>
                  <a:srgbClr val="0070C0"/>
                </a:solidFill>
              </a:rPr>
              <a:t>Pentium-M and EM64T</a:t>
            </a:r>
          </a:p>
        </p:txBody>
      </p:sp>
      <p:sp>
        <p:nvSpPr>
          <p:cNvPr id="403459" name="Rectangle 3"/>
          <p:cNvSpPr>
            <a:spLocks noGrp="1" noChangeArrowheads="1"/>
          </p:cNvSpPr>
          <p:nvPr>
            <p:ph type="body" idx="1"/>
          </p:nvPr>
        </p:nvSpPr>
        <p:spPr>
          <a:noFill/>
        </p:spPr>
        <p:txBody>
          <a:bodyPr vert="horz" lIns="0" tIns="45720" rIns="0" bIns="45720" rtlCol="0">
            <a:normAutofit fontScale="92500" lnSpcReduction="20000"/>
          </a:bodyPr>
          <a:lstStyle/>
          <a:p>
            <a:pPr>
              <a:spcBef>
                <a:spcPct val="35000"/>
              </a:spcBef>
            </a:pPr>
            <a:r>
              <a:rPr lang="en-US" altLang="en-US"/>
              <a:t>Pentium M (</a:t>
            </a:r>
            <a:r>
              <a:rPr lang="en-US" altLang="en-US">
                <a:solidFill>
                  <a:srgbClr val="FF0000"/>
                </a:solidFill>
              </a:rPr>
              <a:t>Mobile</a:t>
            </a:r>
            <a:r>
              <a:rPr lang="en-US" altLang="en-US"/>
              <a:t>) was introduced in 2003</a:t>
            </a:r>
          </a:p>
          <a:p>
            <a:pPr lvl="1">
              <a:spcBef>
                <a:spcPct val="35000"/>
              </a:spcBef>
            </a:pPr>
            <a:r>
              <a:rPr lang="en-US" altLang="en-US"/>
              <a:t>Designed for </a:t>
            </a:r>
            <a:r>
              <a:rPr lang="en-US" altLang="en-US">
                <a:solidFill>
                  <a:srgbClr val="FF0000"/>
                </a:solidFill>
              </a:rPr>
              <a:t>low-power</a:t>
            </a:r>
            <a:r>
              <a:rPr lang="en-US" altLang="en-US"/>
              <a:t> laptop computers</a:t>
            </a:r>
          </a:p>
          <a:p>
            <a:pPr lvl="1">
              <a:spcBef>
                <a:spcPct val="35000"/>
              </a:spcBef>
            </a:pPr>
            <a:r>
              <a:rPr lang="en-US" altLang="en-US"/>
              <a:t>Modified version of Pentium III, optimized for power efficiency</a:t>
            </a:r>
          </a:p>
          <a:p>
            <a:pPr lvl="1">
              <a:spcBef>
                <a:spcPct val="35000"/>
              </a:spcBef>
            </a:pPr>
            <a:r>
              <a:rPr lang="en-US" altLang="en-US"/>
              <a:t>Large second-level cache (2 MB on later models)</a:t>
            </a:r>
          </a:p>
          <a:p>
            <a:pPr lvl="1">
              <a:spcBef>
                <a:spcPct val="35000"/>
              </a:spcBef>
            </a:pPr>
            <a:r>
              <a:rPr lang="en-US" altLang="en-US"/>
              <a:t>Runs at lower clock than Pentium 4, but with better performance</a:t>
            </a:r>
          </a:p>
          <a:p>
            <a:pPr>
              <a:spcBef>
                <a:spcPct val="35000"/>
              </a:spcBef>
            </a:pPr>
            <a:r>
              <a:rPr lang="en-US" altLang="en-US"/>
              <a:t>Extended Memory 64-bit Technology (EM64T)</a:t>
            </a:r>
          </a:p>
          <a:p>
            <a:pPr lvl="1">
              <a:spcBef>
                <a:spcPct val="35000"/>
              </a:spcBef>
            </a:pPr>
            <a:r>
              <a:rPr lang="en-US" altLang="en-US"/>
              <a:t>Introduced in 2004</a:t>
            </a:r>
          </a:p>
          <a:p>
            <a:pPr lvl="1">
              <a:spcBef>
                <a:spcPct val="35000"/>
              </a:spcBef>
            </a:pPr>
            <a:r>
              <a:rPr lang="en-US" altLang="en-US"/>
              <a:t>64-bit superset of the IA-32 processor architecture</a:t>
            </a:r>
          </a:p>
          <a:p>
            <a:pPr lvl="1">
              <a:spcBef>
                <a:spcPct val="35000"/>
              </a:spcBef>
            </a:pPr>
            <a:r>
              <a:rPr lang="en-US" altLang="en-US"/>
              <a:t>64-bit general-purpose registers and integer support</a:t>
            </a:r>
          </a:p>
          <a:p>
            <a:pPr lvl="1">
              <a:spcBef>
                <a:spcPct val="35000"/>
              </a:spcBef>
            </a:pPr>
            <a:r>
              <a:rPr lang="en-US" altLang="en-US"/>
              <a:t>Number of general-purpose registers increased from 8 to 16</a:t>
            </a:r>
          </a:p>
          <a:p>
            <a:pPr lvl="1">
              <a:spcBef>
                <a:spcPct val="35000"/>
              </a:spcBef>
            </a:pPr>
            <a:r>
              <a:rPr lang="en-US" altLang="en-US"/>
              <a:t>64-bit pointers and flat virtual address space</a:t>
            </a:r>
          </a:p>
          <a:p>
            <a:pPr lvl="1">
              <a:spcBef>
                <a:spcPct val="35000"/>
              </a:spcBef>
            </a:pPr>
            <a:r>
              <a:rPr lang="en-US" altLang="en-US"/>
              <a:t>Large physical address space: up to 2</a:t>
            </a:r>
            <a:r>
              <a:rPr lang="en-US" altLang="en-US" baseline="30000"/>
              <a:t>40</a:t>
            </a:r>
            <a:r>
              <a:rPr lang="en-US" altLang="en-US"/>
              <a:t> = 1 Terabytes</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13</a:t>
            </a:fld>
            <a:endParaRPr lang="en-US"/>
          </a:p>
        </p:txBody>
      </p:sp>
    </p:spTree>
    <p:extLst>
      <p:ext uri="{BB962C8B-B14F-4D97-AF65-F5344CB8AC3E}">
        <p14:creationId xmlns:p14="http://schemas.microsoft.com/office/powerpoint/2010/main" val="3296732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Big Break</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14</a:t>
            </a:fld>
            <a:endParaRPr lang="en-US"/>
          </a:p>
        </p:txBody>
      </p:sp>
      <p:pic>
        <p:nvPicPr>
          <p:cNvPr id="6" name="Picture 5"/>
          <p:cNvPicPr>
            <a:picLocks noChangeAspect="1"/>
          </p:cNvPicPr>
          <p:nvPr/>
        </p:nvPicPr>
        <p:blipFill>
          <a:blip r:embed="rId3"/>
          <a:stretch>
            <a:fillRect/>
          </a:stretch>
        </p:blipFill>
        <p:spPr>
          <a:xfrm>
            <a:off x="2477530" y="1387631"/>
            <a:ext cx="7446876" cy="4768994"/>
          </a:xfrm>
          <a:prstGeom prst="rect">
            <a:avLst/>
          </a:prstGeom>
        </p:spPr>
      </p:pic>
    </p:spTree>
    <p:extLst>
      <p:ext uri="{BB962C8B-B14F-4D97-AF65-F5344CB8AC3E}">
        <p14:creationId xmlns:p14="http://schemas.microsoft.com/office/powerpoint/2010/main" val="1327141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Second Generation</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15</a:t>
            </a:fld>
            <a:endParaRPr lang="en-US"/>
          </a:p>
        </p:txBody>
      </p:sp>
      <p:pic>
        <p:nvPicPr>
          <p:cNvPr id="6" name="Picture 5"/>
          <p:cNvPicPr>
            <a:picLocks noChangeAspect="1"/>
          </p:cNvPicPr>
          <p:nvPr/>
        </p:nvPicPr>
        <p:blipFill>
          <a:blip r:embed="rId3"/>
          <a:stretch>
            <a:fillRect/>
          </a:stretch>
        </p:blipFill>
        <p:spPr>
          <a:xfrm>
            <a:off x="2872946" y="1470108"/>
            <a:ext cx="7366815" cy="4857195"/>
          </a:xfrm>
          <a:prstGeom prst="rect">
            <a:avLst/>
          </a:prstGeom>
        </p:spPr>
      </p:pic>
    </p:spTree>
    <p:extLst>
      <p:ext uri="{BB962C8B-B14F-4D97-AF65-F5344CB8AC3E}">
        <p14:creationId xmlns:p14="http://schemas.microsoft.com/office/powerpoint/2010/main" val="2323834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Dominant Technology</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16</a:t>
            </a:fld>
            <a:endParaRPr lang="en-US"/>
          </a:p>
        </p:txBody>
      </p:sp>
      <p:pic>
        <p:nvPicPr>
          <p:cNvPr id="3074" name="Picture 2" descr="A historic data center quarter with over 15% of servers running on AMD ::  Omdia">
            <a:extLst>
              <a:ext uri="{FF2B5EF4-FFF2-40B4-BE49-F238E27FC236}">
                <a16:creationId xmlns:a16="http://schemas.microsoft.com/office/drawing/2014/main" id="{5314979D-9CDC-4D86-9870-ED52DA1BCD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274" y="1482082"/>
            <a:ext cx="7049451" cy="451231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C804DF8-3187-4B5D-8F00-2B65572E646B}"/>
              </a:ext>
            </a:extLst>
          </p:cNvPr>
          <p:cNvSpPr txBox="1"/>
          <p:nvPr/>
        </p:nvSpPr>
        <p:spPr>
          <a:xfrm>
            <a:off x="4333240" y="6067652"/>
            <a:ext cx="5445722" cy="215444"/>
          </a:xfrm>
          <a:prstGeom prst="rect">
            <a:avLst/>
          </a:prstGeom>
          <a:noFill/>
        </p:spPr>
        <p:txBody>
          <a:bodyPr wrap="none" rtlCol="0">
            <a:spAutoFit/>
          </a:bodyPr>
          <a:lstStyle/>
          <a:p>
            <a:r>
              <a:rPr lang="en-SG" sz="800" dirty="0"/>
              <a:t>Source: </a:t>
            </a:r>
            <a:r>
              <a:rPr lang="en-SG" sz="800" dirty="0">
                <a:hlinkClick r:id="rId4"/>
              </a:rPr>
              <a:t>https://omdia.tech.informa.com/blogs/2021/a-historic-data-center-quarter-with-over-15-of-servers-running-on-amd</a:t>
            </a:r>
            <a:r>
              <a:rPr lang="en-SG" sz="800" dirty="0"/>
              <a:t> </a:t>
            </a:r>
          </a:p>
        </p:txBody>
      </p:sp>
    </p:spTree>
    <p:extLst>
      <p:ext uri="{BB962C8B-B14F-4D97-AF65-F5344CB8AC3E}">
        <p14:creationId xmlns:p14="http://schemas.microsoft.com/office/powerpoint/2010/main" val="3362695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US" altLang="en-US" dirty="0">
                <a:solidFill>
                  <a:srgbClr val="0070C0"/>
                </a:solidFill>
              </a:rPr>
              <a:t>Intel Alder Lake</a:t>
            </a:r>
          </a:p>
        </p:txBody>
      </p:sp>
      <p:sp>
        <p:nvSpPr>
          <p:cNvPr id="65539" name="Date Placeholder 3"/>
          <p:cNvSpPr>
            <a:spLocks noGrp="1"/>
          </p:cNvSpPr>
          <p:nvPr>
            <p:ph type="dt" sz="quarter" idx="10"/>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r>
              <a:rPr lang="en-US" altLang="en-US" sz="1400">
                <a:solidFill>
                  <a:srgbClr val="660066"/>
                </a:solidFill>
                <a:cs typeface="Arial" panose="020B0604020202020204" pitchFamily="34" charset="0"/>
              </a:rPr>
              <a:t>CS5250 - 2021/2022 Sem 2</a:t>
            </a:r>
          </a:p>
        </p:txBody>
      </p:sp>
      <p:sp>
        <p:nvSpPr>
          <p:cNvPr id="65541" name="Slide Number Placeholder 5"/>
          <p:cNvSpPr>
            <a:spLocks noGrp="1"/>
          </p:cNvSpPr>
          <p:nvPr>
            <p:ph type="sldNum" sz="quarter" idx="12"/>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fld id="{A3439416-3669-45E1-ADC5-359330C3228A}" type="slidenum">
              <a:rPr lang="en-US" altLang="en-US" sz="1400">
                <a:solidFill>
                  <a:srgbClr val="660066"/>
                </a:solidFill>
              </a:rPr>
              <a:pPr eaLnBrk="1" hangingPunct="1">
                <a:spcBef>
                  <a:spcPct val="0"/>
                </a:spcBef>
                <a:buClrTx/>
                <a:buSzTx/>
                <a:buFontTx/>
                <a:buNone/>
              </a:pPr>
              <a:t>17</a:t>
            </a:fld>
            <a:endParaRPr lang="en-US" altLang="en-US" sz="1400">
              <a:solidFill>
                <a:srgbClr val="660066"/>
              </a:solidFill>
            </a:endParaRPr>
          </a:p>
        </p:txBody>
      </p:sp>
      <p:pic>
        <p:nvPicPr>
          <p:cNvPr id="1026" name="Picture 2" descr="Locuza on Twitter: &amp;quot;Tomorrow Intel will be presenting Alder Lake, while the  launch will be on November 4th. I did not manage to analyze TGL and RKL  in-depth, but I wrote a">
            <a:extLst>
              <a:ext uri="{FF2B5EF4-FFF2-40B4-BE49-F238E27FC236}">
                <a16:creationId xmlns:a16="http://schemas.microsoft.com/office/drawing/2014/main" id="{64EB90FE-EE30-4B20-B766-D342F0DDDF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1724" y="1690688"/>
            <a:ext cx="7847239" cy="4165576"/>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19E4EB5A-6EB2-4364-BE3C-65D6AE239C95}"/>
              </a:ext>
            </a:extLst>
          </p:cNvPr>
          <p:cNvGrpSpPr/>
          <p:nvPr/>
        </p:nvGrpSpPr>
        <p:grpSpPr>
          <a:xfrm>
            <a:off x="655782" y="3886200"/>
            <a:ext cx="4491800" cy="1534886"/>
            <a:chOff x="655782" y="3886200"/>
            <a:chExt cx="4491800" cy="1534886"/>
          </a:xfrm>
        </p:grpSpPr>
        <p:sp>
          <p:nvSpPr>
            <p:cNvPr id="4" name="Oval 3">
              <a:extLst>
                <a:ext uri="{FF2B5EF4-FFF2-40B4-BE49-F238E27FC236}">
                  <a16:creationId xmlns:a16="http://schemas.microsoft.com/office/drawing/2014/main" id="{6A08CFFD-6727-449D-AE28-5C579CA37D59}"/>
                </a:ext>
              </a:extLst>
            </p:cNvPr>
            <p:cNvSpPr/>
            <p:nvPr/>
          </p:nvSpPr>
          <p:spPr>
            <a:xfrm>
              <a:off x="4122964" y="3886200"/>
              <a:ext cx="1024618" cy="153488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ln>
                  <a:solidFill>
                    <a:srgbClr val="FF0000"/>
                  </a:solidFill>
                </a:ln>
                <a:noFill/>
              </a:endParaRPr>
            </a:p>
          </p:txBody>
        </p:sp>
        <p:sp>
          <p:nvSpPr>
            <p:cNvPr id="5" name="TextBox 4">
              <a:extLst>
                <a:ext uri="{FF2B5EF4-FFF2-40B4-BE49-F238E27FC236}">
                  <a16:creationId xmlns:a16="http://schemas.microsoft.com/office/drawing/2014/main" id="{1753E16D-F27E-45D2-BF84-9E7A96AE2BE7}"/>
                </a:ext>
              </a:extLst>
            </p:cNvPr>
            <p:cNvSpPr txBox="1"/>
            <p:nvPr/>
          </p:nvSpPr>
          <p:spPr>
            <a:xfrm>
              <a:off x="655782" y="4013200"/>
              <a:ext cx="784061" cy="369332"/>
            </a:xfrm>
            <a:prstGeom prst="rect">
              <a:avLst/>
            </a:prstGeom>
            <a:noFill/>
          </p:spPr>
          <p:txBody>
            <a:bodyPr wrap="none" rtlCol="0">
              <a:spAutoFit/>
            </a:bodyPr>
            <a:lstStyle/>
            <a:p>
              <a:r>
                <a:rPr lang="en-SG" dirty="0">
                  <a:solidFill>
                    <a:srgbClr val="FF0000"/>
                  </a:solidFill>
                </a:rPr>
                <a:t>P-core</a:t>
              </a:r>
            </a:p>
          </p:txBody>
        </p:sp>
        <p:cxnSp>
          <p:nvCxnSpPr>
            <p:cNvPr id="7" name="Straight Arrow Connector 6">
              <a:extLst>
                <a:ext uri="{FF2B5EF4-FFF2-40B4-BE49-F238E27FC236}">
                  <a16:creationId xmlns:a16="http://schemas.microsoft.com/office/drawing/2014/main" id="{30516F5F-F946-481D-A007-DF54B1216BE3}"/>
                </a:ext>
              </a:extLst>
            </p:cNvPr>
            <p:cNvCxnSpPr>
              <a:stCxn id="5" idx="3"/>
              <a:endCxn id="4" idx="2"/>
            </p:cNvCxnSpPr>
            <p:nvPr/>
          </p:nvCxnSpPr>
          <p:spPr>
            <a:xfrm>
              <a:off x="1439843" y="4197866"/>
              <a:ext cx="2683121" cy="455777"/>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4F807AB7-E0E2-4604-9034-37D62EB75142}"/>
              </a:ext>
            </a:extLst>
          </p:cNvPr>
          <p:cNvGrpSpPr/>
          <p:nvPr/>
        </p:nvGrpSpPr>
        <p:grpSpPr>
          <a:xfrm>
            <a:off x="7570693" y="3953435"/>
            <a:ext cx="3664285" cy="748553"/>
            <a:chOff x="7570693" y="3953435"/>
            <a:chExt cx="3664285" cy="748553"/>
          </a:xfrm>
        </p:grpSpPr>
        <p:sp>
          <p:nvSpPr>
            <p:cNvPr id="13" name="Oval 12">
              <a:extLst>
                <a:ext uri="{FF2B5EF4-FFF2-40B4-BE49-F238E27FC236}">
                  <a16:creationId xmlns:a16="http://schemas.microsoft.com/office/drawing/2014/main" id="{5952047D-4CD3-4E64-B94F-ECC9A3B96C31}"/>
                </a:ext>
              </a:extLst>
            </p:cNvPr>
            <p:cNvSpPr/>
            <p:nvPr/>
          </p:nvSpPr>
          <p:spPr>
            <a:xfrm>
              <a:off x="7570693" y="4013200"/>
              <a:ext cx="690283" cy="68878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ln>
                  <a:solidFill>
                    <a:srgbClr val="FF0000"/>
                  </a:solidFill>
                </a:ln>
                <a:noFill/>
              </a:endParaRPr>
            </a:p>
          </p:txBody>
        </p:sp>
        <p:sp>
          <p:nvSpPr>
            <p:cNvPr id="9" name="TextBox 8">
              <a:extLst>
                <a:ext uri="{FF2B5EF4-FFF2-40B4-BE49-F238E27FC236}">
                  <a16:creationId xmlns:a16="http://schemas.microsoft.com/office/drawing/2014/main" id="{7E9FA1F1-E5D6-47C1-AF6F-B41FDF9365B1}"/>
                </a:ext>
              </a:extLst>
            </p:cNvPr>
            <p:cNvSpPr txBox="1"/>
            <p:nvPr/>
          </p:nvSpPr>
          <p:spPr>
            <a:xfrm>
              <a:off x="10457329" y="3953435"/>
              <a:ext cx="777649" cy="369332"/>
            </a:xfrm>
            <a:prstGeom prst="rect">
              <a:avLst/>
            </a:prstGeom>
            <a:noFill/>
          </p:spPr>
          <p:txBody>
            <a:bodyPr wrap="none" rtlCol="0">
              <a:spAutoFit/>
            </a:bodyPr>
            <a:lstStyle/>
            <a:p>
              <a:r>
                <a:rPr lang="en-SG" dirty="0">
                  <a:solidFill>
                    <a:srgbClr val="FF0000"/>
                  </a:solidFill>
                </a:rPr>
                <a:t>E-core</a:t>
              </a:r>
            </a:p>
          </p:txBody>
        </p:sp>
        <p:cxnSp>
          <p:nvCxnSpPr>
            <p:cNvPr id="11" name="Straight Arrow Connector 10">
              <a:extLst>
                <a:ext uri="{FF2B5EF4-FFF2-40B4-BE49-F238E27FC236}">
                  <a16:creationId xmlns:a16="http://schemas.microsoft.com/office/drawing/2014/main" id="{FB578B3E-1A00-4A89-AAE0-5298E605518B}"/>
                </a:ext>
              </a:extLst>
            </p:cNvPr>
            <p:cNvCxnSpPr>
              <a:stCxn id="9" idx="1"/>
            </p:cNvCxnSpPr>
            <p:nvPr/>
          </p:nvCxnSpPr>
          <p:spPr>
            <a:xfrm flipH="1">
              <a:off x="8260976" y="4138101"/>
              <a:ext cx="2196353" cy="59765"/>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0715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Intel Core Architecture</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18</a:t>
            </a:fld>
            <a:endParaRPr lang="en-US"/>
          </a:p>
        </p:txBody>
      </p:sp>
      <p:pic>
        <p:nvPicPr>
          <p:cNvPr id="2050" name="Picture 2" descr="Intel Golden Cove Core Architecture Deep Dive: vs Zen 3 and Sunny Cove |  Hardware Times">
            <a:extLst>
              <a:ext uri="{FF2B5EF4-FFF2-40B4-BE49-F238E27FC236}">
                <a16:creationId xmlns:a16="http://schemas.microsoft.com/office/drawing/2014/main" id="{B860E5E7-4FE0-43E4-B308-CA3AD701EE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8840" y="1690688"/>
            <a:ext cx="7680960" cy="43355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92EAF3F-4577-4E98-A47D-D5B1D5ABC211}"/>
              </a:ext>
            </a:extLst>
          </p:cNvPr>
          <p:cNvSpPr txBox="1"/>
          <p:nvPr/>
        </p:nvSpPr>
        <p:spPr>
          <a:xfrm>
            <a:off x="4648200" y="5918508"/>
            <a:ext cx="5057795" cy="215444"/>
          </a:xfrm>
          <a:prstGeom prst="rect">
            <a:avLst/>
          </a:prstGeom>
          <a:noFill/>
        </p:spPr>
        <p:txBody>
          <a:bodyPr wrap="none" rtlCol="0">
            <a:spAutoFit/>
          </a:bodyPr>
          <a:lstStyle/>
          <a:p>
            <a:r>
              <a:rPr lang="en-SG" sz="800" dirty="0"/>
              <a:t>Source: </a:t>
            </a:r>
            <a:r>
              <a:rPr lang="en-SG" sz="800" dirty="0">
                <a:hlinkClick r:id="rId4"/>
              </a:rPr>
              <a:t>https://www.hardwaretimes.com/intel-golden-cove-core-architecture-deep-dive-vs-zen-3-and-sunny-cove/</a:t>
            </a:r>
            <a:r>
              <a:rPr lang="en-SG" sz="800" dirty="0"/>
              <a:t> </a:t>
            </a:r>
          </a:p>
        </p:txBody>
      </p:sp>
    </p:spTree>
    <p:extLst>
      <p:ext uri="{BB962C8B-B14F-4D97-AF65-F5344CB8AC3E}">
        <p14:creationId xmlns:p14="http://schemas.microsoft.com/office/powerpoint/2010/main" val="735924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4838825" y="1068972"/>
            <a:ext cx="3444791" cy="1328826"/>
          </a:xfrm>
          <a:prstGeom prst="rect">
            <a:avLst/>
          </a:prstGeom>
        </p:spPr>
      </p:pic>
      <p:sp>
        <p:nvSpPr>
          <p:cNvPr id="2" name="Title 1"/>
          <p:cNvSpPr>
            <a:spLocks noGrp="1"/>
          </p:cNvSpPr>
          <p:nvPr>
            <p:ph type="title"/>
          </p:nvPr>
        </p:nvSpPr>
        <p:spPr/>
        <p:txBody>
          <a:bodyPr/>
          <a:lstStyle/>
          <a:p>
            <a:r>
              <a:rPr lang="en-US">
                <a:solidFill>
                  <a:srgbClr val="0070C0"/>
                </a:solidFill>
              </a:rPr>
              <a:t>Apple M1</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19</a:t>
            </a:fld>
            <a:endParaRPr lang="en-US"/>
          </a:p>
        </p:txBody>
      </p:sp>
      <p:pic>
        <p:nvPicPr>
          <p:cNvPr id="1026" name="Picture 2" descr="Apple M1 Chip - App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54003" y="2209800"/>
            <a:ext cx="3254794" cy="32547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pple M1 Chip - Apple (S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45923" y="2209800"/>
            <a:ext cx="3249361" cy="3249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55969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70C0"/>
                </a:solidFill>
              </a:rPr>
              <a:t>Getting to the nuts and bolts</a:t>
            </a:r>
          </a:p>
        </p:txBody>
      </p:sp>
      <p:sp>
        <p:nvSpPr>
          <p:cNvPr id="3" name="Content Placeholder 2"/>
          <p:cNvSpPr>
            <a:spLocks noGrp="1"/>
          </p:cNvSpPr>
          <p:nvPr>
            <p:ph idx="1"/>
          </p:nvPr>
        </p:nvSpPr>
        <p:spPr/>
        <p:txBody>
          <a:bodyPr/>
          <a:lstStyle/>
          <a:p>
            <a:r>
              <a:rPr lang="en-US"/>
              <a:t>Any (modern) operating systems require hardware support</a:t>
            </a:r>
          </a:p>
          <a:p>
            <a:endParaRPr lang="en-US"/>
          </a:p>
          <a:p>
            <a:r>
              <a:rPr lang="en-US"/>
              <a:t>The kind of support needed is generally the same but the details differ depending on the processor architecture</a:t>
            </a:r>
          </a:p>
          <a:p>
            <a:endParaRPr lang="en-US"/>
          </a:p>
          <a:p>
            <a:r>
              <a:rPr lang="en-US"/>
              <a:t>We will focus on Intel x86</a:t>
            </a:r>
          </a:p>
          <a:p>
            <a:pPr lvl="1"/>
            <a:r>
              <a:rPr lang="en-US"/>
              <a:t>Requires basic knowledge of computer architecture</a:t>
            </a:r>
          </a:p>
          <a:p>
            <a:pPr lvl="1"/>
            <a:r>
              <a:rPr lang="en-US"/>
              <a:t>Need to learn basic assembly programming</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a:t>
            </a:fld>
            <a:endParaRPr lang="en-US"/>
          </a:p>
        </p:txBody>
      </p:sp>
    </p:spTree>
    <p:extLst>
      <p:ext uri="{BB962C8B-B14F-4D97-AF65-F5344CB8AC3E}">
        <p14:creationId xmlns:p14="http://schemas.microsoft.com/office/powerpoint/2010/main" val="30923279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Nomenclature</a:t>
            </a:r>
          </a:p>
        </p:txBody>
      </p:sp>
      <p:sp>
        <p:nvSpPr>
          <p:cNvPr id="3" name="Content Placeholder 2"/>
          <p:cNvSpPr>
            <a:spLocks noGrp="1"/>
          </p:cNvSpPr>
          <p:nvPr>
            <p:ph idx="1"/>
          </p:nvPr>
        </p:nvSpPr>
        <p:spPr/>
        <p:txBody>
          <a:bodyPr/>
          <a:lstStyle/>
          <a:p>
            <a:r>
              <a:rPr lang="en-US" dirty="0"/>
              <a:t>“IA-32” – 32 bit x86</a:t>
            </a:r>
          </a:p>
          <a:p>
            <a:endParaRPr lang="en-US" dirty="0"/>
          </a:p>
          <a:p>
            <a:r>
              <a:rPr lang="en-US" dirty="0"/>
              <a:t>“Intel 64” – Intel’s version of AMD64 which was AMD’s 64 bit extension of IA-32</a:t>
            </a:r>
          </a:p>
          <a:p>
            <a:endParaRPr lang="en-US" dirty="0"/>
          </a:p>
          <a:p>
            <a:r>
              <a:rPr lang="en-US" dirty="0"/>
              <a:t>“IA-64” – Itanium (dead end)</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20</a:t>
            </a:fld>
            <a:endParaRPr lang="en-US"/>
          </a:p>
        </p:txBody>
      </p:sp>
    </p:spTree>
    <p:extLst>
      <p:ext uri="{BB962C8B-B14F-4D97-AF65-F5344CB8AC3E}">
        <p14:creationId xmlns:p14="http://schemas.microsoft.com/office/powerpoint/2010/main" val="2542693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Little Endian</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21</a:t>
            </a:fld>
            <a:endParaRPr lang="en-US"/>
          </a:p>
        </p:txBody>
      </p:sp>
      <p:pic>
        <p:nvPicPr>
          <p:cNvPr id="6" name="Picture 5"/>
          <p:cNvPicPr>
            <a:picLocks noChangeAspect="1"/>
          </p:cNvPicPr>
          <p:nvPr/>
        </p:nvPicPr>
        <p:blipFill>
          <a:blip r:embed="rId3"/>
          <a:stretch>
            <a:fillRect/>
          </a:stretch>
        </p:blipFill>
        <p:spPr>
          <a:xfrm>
            <a:off x="2110044" y="1843988"/>
            <a:ext cx="8181975" cy="3676650"/>
          </a:xfrm>
          <a:prstGeom prst="rect">
            <a:avLst/>
          </a:prstGeom>
        </p:spPr>
      </p:pic>
      <p:pic>
        <p:nvPicPr>
          <p:cNvPr id="7" name="Picture 6"/>
          <p:cNvPicPr>
            <a:picLocks noChangeAspect="1"/>
          </p:cNvPicPr>
          <p:nvPr/>
        </p:nvPicPr>
        <p:blipFill>
          <a:blip r:embed="rId4"/>
          <a:stretch>
            <a:fillRect/>
          </a:stretch>
        </p:blipFill>
        <p:spPr>
          <a:xfrm>
            <a:off x="958266" y="4251861"/>
            <a:ext cx="2623134" cy="1546608"/>
          </a:xfrm>
          <a:prstGeom prst="rect">
            <a:avLst/>
          </a:prstGeom>
        </p:spPr>
      </p:pic>
    </p:spTree>
    <p:extLst>
      <p:ext uri="{BB962C8B-B14F-4D97-AF65-F5344CB8AC3E}">
        <p14:creationId xmlns:p14="http://schemas.microsoft.com/office/powerpoint/2010/main" val="2931049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Registers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22</a:t>
            </a:fld>
            <a:endParaRPr lang="en-US"/>
          </a:p>
        </p:txBody>
      </p:sp>
      <p:pic>
        <p:nvPicPr>
          <p:cNvPr id="6" name="Picture 5"/>
          <p:cNvPicPr>
            <a:picLocks noChangeAspect="1"/>
          </p:cNvPicPr>
          <p:nvPr/>
        </p:nvPicPr>
        <p:blipFill>
          <a:blip r:embed="rId3"/>
          <a:stretch>
            <a:fillRect/>
          </a:stretch>
        </p:blipFill>
        <p:spPr>
          <a:xfrm>
            <a:off x="2248929" y="1544593"/>
            <a:ext cx="3676895" cy="4746537"/>
          </a:xfrm>
          <a:prstGeom prst="rect">
            <a:avLst/>
          </a:prstGeom>
        </p:spPr>
      </p:pic>
      <p:pic>
        <p:nvPicPr>
          <p:cNvPr id="7" name="Picture 6"/>
          <p:cNvPicPr>
            <a:picLocks noChangeAspect="1"/>
          </p:cNvPicPr>
          <p:nvPr/>
        </p:nvPicPr>
        <p:blipFill>
          <a:blip r:embed="rId4"/>
          <a:stretch>
            <a:fillRect/>
          </a:stretch>
        </p:blipFill>
        <p:spPr>
          <a:xfrm>
            <a:off x="6610084" y="1553407"/>
            <a:ext cx="3769591" cy="4838769"/>
          </a:xfrm>
          <a:prstGeom prst="rect">
            <a:avLst/>
          </a:prstGeom>
        </p:spPr>
      </p:pic>
    </p:spTree>
    <p:extLst>
      <p:ext uri="{BB962C8B-B14F-4D97-AF65-F5344CB8AC3E}">
        <p14:creationId xmlns:p14="http://schemas.microsoft.com/office/powerpoint/2010/main" val="1398198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Intel 64 registers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23</a:t>
            </a:fld>
            <a:endParaRPr lang="en-US"/>
          </a:p>
        </p:txBody>
      </p:sp>
      <p:pic>
        <p:nvPicPr>
          <p:cNvPr id="6" name="Picture 5"/>
          <p:cNvPicPr>
            <a:picLocks noChangeAspect="1"/>
          </p:cNvPicPr>
          <p:nvPr/>
        </p:nvPicPr>
        <p:blipFill>
          <a:blip r:embed="rId3"/>
          <a:stretch>
            <a:fillRect/>
          </a:stretch>
        </p:blipFill>
        <p:spPr>
          <a:xfrm>
            <a:off x="1575487" y="1564904"/>
            <a:ext cx="9871890" cy="1387973"/>
          </a:xfrm>
          <a:prstGeom prst="rect">
            <a:avLst/>
          </a:prstGeom>
        </p:spPr>
      </p:pic>
      <p:sp>
        <p:nvSpPr>
          <p:cNvPr id="7" name="TextBox 6"/>
          <p:cNvSpPr txBox="1"/>
          <p:nvPr/>
        </p:nvSpPr>
        <p:spPr>
          <a:xfrm>
            <a:off x="1482811" y="3509319"/>
            <a:ext cx="9903940" cy="1754326"/>
          </a:xfrm>
          <a:prstGeom prst="rect">
            <a:avLst/>
          </a:prstGeom>
          <a:noFill/>
        </p:spPr>
        <p:txBody>
          <a:bodyPr wrap="square" rtlCol="0">
            <a:spAutoFit/>
          </a:bodyPr>
          <a:lstStyle/>
          <a:p>
            <a:r>
              <a:rPr lang="en-US" dirty="0">
                <a:solidFill>
                  <a:schemeClr val="accent1">
                    <a:lumMod val="75000"/>
                  </a:schemeClr>
                </a:solidFill>
              </a:rPr>
              <a:t>32-bit</a:t>
            </a:r>
            <a:r>
              <a:rPr lang="en-US" dirty="0"/>
              <a:t>: </a:t>
            </a:r>
            <a:r>
              <a:rPr lang="en-US" dirty="0">
                <a:solidFill>
                  <a:schemeClr val="accent2">
                    <a:lumMod val="75000"/>
                  </a:schemeClr>
                </a:solidFill>
              </a:rPr>
              <a:t>EAX</a:t>
            </a:r>
            <a:r>
              <a:rPr lang="en-US" dirty="0"/>
              <a:t> (Accumulator), </a:t>
            </a:r>
            <a:r>
              <a:rPr lang="en-US" dirty="0">
                <a:solidFill>
                  <a:schemeClr val="accent2">
                    <a:lumMod val="75000"/>
                  </a:schemeClr>
                </a:solidFill>
              </a:rPr>
              <a:t>EBX</a:t>
            </a:r>
            <a:r>
              <a:rPr lang="en-US" dirty="0"/>
              <a:t> (Base Index), </a:t>
            </a:r>
            <a:r>
              <a:rPr lang="en-US" dirty="0">
                <a:solidFill>
                  <a:schemeClr val="accent2">
                    <a:lumMod val="75000"/>
                  </a:schemeClr>
                </a:solidFill>
              </a:rPr>
              <a:t>ECX</a:t>
            </a:r>
            <a:r>
              <a:rPr lang="en-US" dirty="0"/>
              <a:t> (Counter), </a:t>
            </a:r>
            <a:r>
              <a:rPr lang="en-US" dirty="0">
                <a:solidFill>
                  <a:schemeClr val="accent2">
                    <a:lumMod val="75000"/>
                  </a:schemeClr>
                </a:solidFill>
              </a:rPr>
              <a:t>EDX</a:t>
            </a:r>
            <a:r>
              <a:rPr lang="en-US" dirty="0"/>
              <a:t> (Data), </a:t>
            </a:r>
            <a:r>
              <a:rPr lang="en-US" dirty="0">
                <a:solidFill>
                  <a:schemeClr val="accent2">
                    <a:lumMod val="75000"/>
                  </a:schemeClr>
                </a:solidFill>
              </a:rPr>
              <a:t>ESI</a:t>
            </a:r>
            <a:r>
              <a:rPr lang="en-US" dirty="0"/>
              <a:t> (Source Index), </a:t>
            </a:r>
            <a:r>
              <a:rPr lang="en-US" dirty="0">
                <a:solidFill>
                  <a:schemeClr val="accent2">
                    <a:lumMod val="75000"/>
                  </a:schemeClr>
                </a:solidFill>
              </a:rPr>
              <a:t>EDI</a:t>
            </a:r>
            <a:r>
              <a:rPr lang="en-US" dirty="0"/>
              <a:t> (Destination Index), </a:t>
            </a:r>
            <a:r>
              <a:rPr lang="en-US" dirty="0">
                <a:solidFill>
                  <a:schemeClr val="accent2">
                    <a:lumMod val="75000"/>
                  </a:schemeClr>
                </a:solidFill>
              </a:rPr>
              <a:t>ESP</a:t>
            </a:r>
            <a:r>
              <a:rPr lang="en-US" dirty="0"/>
              <a:t> (Stack Pointer), </a:t>
            </a:r>
            <a:r>
              <a:rPr lang="en-US" dirty="0">
                <a:solidFill>
                  <a:schemeClr val="accent2">
                    <a:lumMod val="75000"/>
                  </a:schemeClr>
                </a:solidFill>
              </a:rPr>
              <a:t>EBP</a:t>
            </a:r>
            <a:r>
              <a:rPr lang="en-US" dirty="0"/>
              <a:t> (Base Pointer), </a:t>
            </a:r>
            <a:r>
              <a:rPr lang="en-US" dirty="0">
                <a:solidFill>
                  <a:schemeClr val="accent2">
                    <a:lumMod val="75000"/>
                  </a:schemeClr>
                </a:solidFill>
              </a:rPr>
              <a:t>EIP</a:t>
            </a:r>
            <a:r>
              <a:rPr lang="en-US" dirty="0"/>
              <a:t> (Instruction Pointer)</a:t>
            </a:r>
          </a:p>
          <a:p>
            <a:endParaRPr lang="en-US" dirty="0"/>
          </a:p>
          <a:p>
            <a:r>
              <a:rPr lang="en-US" dirty="0">
                <a:solidFill>
                  <a:schemeClr val="accent1">
                    <a:lumMod val="75000"/>
                  </a:schemeClr>
                </a:solidFill>
              </a:rPr>
              <a:t>16 bit: </a:t>
            </a:r>
            <a:r>
              <a:rPr lang="en-US" dirty="0">
                <a:solidFill>
                  <a:schemeClr val="accent2">
                    <a:lumMod val="75000"/>
                  </a:schemeClr>
                </a:solidFill>
              </a:rPr>
              <a:t>CS</a:t>
            </a:r>
            <a:r>
              <a:rPr lang="en-US" dirty="0"/>
              <a:t> (Code Segment), </a:t>
            </a:r>
            <a:r>
              <a:rPr lang="en-US" dirty="0">
                <a:solidFill>
                  <a:schemeClr val="accent2">
                    <a:lumMod val="75000"/>
                  </a:schemeClr>
                </a:solidFill>
              </a:rPr>
              <a:t>DS</a:t>
            </a:r>
            <a:r>
              <a:rPr lang="en-US" dirty="0"/>
              <a:t> (Data Segment), </a:t>
            </a:r>
            <a:r>
              <a:rPr lang="en-US" dirty="0">
                <a:solidFill>
                  <a:schemeClr val="accent2">
                    <a:lumMod val="75000"/>
                  </a:schemeClr>
                </a:solidFill>
              </a:rPr>
              <a:t>SS</a:t>
            </a:r>
            <a:r>
              <a:rPr lang="en-US" dirty="0"/>
              <a:t> (Stack Segment), </a:t>
            </a:r>
            <a:r>
              <a:rPr lang="en-US" dirty="0">
                <a:solidFill>
                  <a:schemeClr val="accent2">
                    <a:lumMod val="75000"/>
                  </a:schemeClr>
                </a:solidFill>
              </a:rPr>
              <a:t>ES</a:t>
            </a:r>
            <a:r>
              <a:rPr lang="en-US" dirty="0"/>
              <a:t>, </a:t>
            </a:r>
            <a:r>
              <a:rPr lang="en-US" dirty="0">
                <a:solidFill>
                  <a:schemeClr val="accent2">
                    <a:lumMod val="75000"/>
                  </a:schemeClr>
                </a:solidFill>
              </a:rPr>
              <a:t>FS</a:t>
            </a:r>
            <a:r>
              <a:rPr lang="en-US" dirty="0"/>
              <a:t>, </a:t>
            </a:r>
            <a:r>
              <a:rPr lang="en-US" dirty="0">
                <a:solidFill>
                  <a:schemeClr val="accent2">
                    <a:lumMod val="75000"/>
                  </a:schemeClr>
                </a:solidFill>
              </a:rPr>
              <a:t>GS</a:t>
            </a:r>
          </a:p>
          <a:p>
            <a:endParaRPr lang="en-US" dirty="0"/>
          </a:p>
          <a:p>
            <a:r>
              <a:rPr lang="en-US" dirty="0">
                <a:solidFill>
                  <a:schemeClr val="accent1">
                    <a:lumMod val="75000"/>
                  </a:schemeClr>
                </a:solidFill>
              </a:rPr>
              <a:t>64-bit:</a:t>
            </a:r>
            <a:r>
              <a:rPr lang="en-US" dirty="0"/>
              <a:t> RAX, RBX, RCX, RDX, RSI, RDI, RSP, RBP, RIP, </a:t>
            </a:r>
            <a:r>
              <a:rPr lang="en-US" dirty="0">
                <a:solidFill>
                  <a:schemeClr val="accent6">
                    <a:lumMod val="75000"/>
                  </a:schemeClr>
                </a:solidFill>
              </a:rPr>
              <a:t>R8, …, R15</a:t>
            </a:r>
          </a:p>
        </p:txBody>
      </p:sp>
    </p:spTree>
    <p:extLst>
      <p:ext uri="{BB962C8B-B14F-4D97-AF65-F5344CB8AC3E}">
        <p14:creationId xmlns:p14="http://schemas.microsoft.com/office/powerpoint/2010/main" val="2781768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23B6C-3A4D-42D2-AB8A-7F059ADADFAE}"/>
              </a:ext>
            </a:extLst>
          </p:cNvPr>
          <p:cNvSpPr>
            <a:spLocks noGrp="1"/>
          </p:cNvSpPr>
          <p:nvPr>
            <p:ph type="title"/>
          </p:nvPr>
        </p:nvSpPr>
        <p:spPr/>
        <p:txBody>
          <a:bodyPr/>
          <a:lstStyle/>
          <a:p>
            <a:r>
              <a:rPr lang="en-SG" dirty="0">
                <a:solidFill>
                  <a:srgbClr val="0070C0"/>
                </a:solidFill>
              </a:rPr>
              <a:t>(Sub)register names</a:t>
            </a:r>
          </a:p>
        </p:txBody>
      </p:sp>
      <p:sp>
        <p:nvSpPr>
          <p:cNvPr id="4" name="Date Placeholder 3">
            <a:extLst>
              <a:ext uri="{FF2B5EF4-FFF2-40B4-BE49-F238E27FC236}">
                <a16:creationId xmlns:a16="http://schemas.microsoft.com/office/drawing/2014/main" id="{FE719562-A724-44AF-8B0A-EEF6EE3B8C26}"/>
              </a:ext>
            </a:extLst>
          </p:cNvPr>
          <p:cNvSpPr>
            <a:spLocks noGrp="1"/>
          </p:cNvSpPr>
          <p:nvPr>
            <p:ph type="dt" sz="half" idx="10"/>
          </p:nvPr>
        </p:nvSpPr>
        <p:spPr/>
        <p:txBody>
          <a:bodyPr/>
          <a:lstStyle/>
          <a:p>
            <a:r>
              <a:rPr lang="en-US"/>
              <a:t>CS5250 - 2021/2022 Sem 2</a:t>
            </a:r>
          </a:p>
        </p:txBody>
      </p:sp>
      <p:sp>
        <p:nvSpPr>
          <p:cNvPr id="5" name="Slide Number Placeholder 4">
            <a:extLst>
              <a:ext uri="{FF2B5EF4-FFF2-40B4-BE49-F238E27FC236}">
                <a16:creationId xmlns:a16="http://schemas.microsoft.com/office/drawing/2014/main" id="{963CBCFA-9D7F-48CB-B544-517EC35DC8C3}"/>
              </a:ext>
            </a:extLst>
          </p:cNvPr>
          <p:cNvSpPr>
            <a:spLocks noGrp="1"/>
          </p:cNvSpPr>
          <p:nvPr>
            <p:ph type="sldNum" sz="quarter" idx="12"/>
          </p:nvPr>
        </p:nvSpPr>
        <p:spPr/>
        <p:txBody>
          <a:bodyPr/>
          <a:lstStyle/>
          <a:p>
            <a:fld id="{C0221946-E666-429D-8E26-56511FEE7E21}" type="slidenum">
              <a:rPr lang="en-US" smtClean="0"/>
              <a:t>24</a:t>
            </a:fld>
            <a:endParaRPr lang="en-US"/>
          </a:p>
        </p:txBody>
      </p:sp>
      <p:pic>
        <p:nvPicPr>
          <p:cNvPr id="9" name="Picture 8">
            <a:extLst>
              <a:ext uri="{FF2B5EF4-FFF2-40B4-BE49-F238E27FC236}">
                <a16:creationId xmlns:a16="http://schemas.microsoft.com/office/drawing/2014/main" id="{D314166B-353D-4E0C-9343-8142FA6E7C54}"/>
              </a:ext>
            </a:extLst>
          </p:cNvPr>
          <p:cNvPicPr>
            <a:picLocks noChangeAspect="1"/>
          </p:cNvPicPr>
          <p:nvPr/>
        </p:nvPicPr>
        <p:blipFill>
          <a:blip r:embed="rId2"/>
          <a:stretch>
            <a:fillRect/>
          </a:stretch>
        </p:blipFill>
        <p:spPr>
          <a:xfrm>
            <a:off x="1064076" y="2609330"/>
            <a:ext cx="10515601" cy="834192"/>
          </a:xfrm>
          <a:prstGeom prst="rect">
            <a:avLst/>
          </a:prstGeom>
        </p:spPr>
      </p:pic>
      <p:pic>
        <p:nvPicPr>
          <p:cNvPr id="11" name="Picture 10">
            <a:extLst>
              <a:ext uri="{FF2B5EF4-FFF2-40B4-BE49-F238E27FC236}">
                <a16:creationId xmlns:a16="http://schemas.microsoft.com/office/drawing/2014/main" id="{7D108375-9BAC-49E5-A22E-76408A566218}"/>
              </a:ext>
            </a:extLst>
          </p:cNvPr>
          <p:cNvPicPr>
            <a:picLocks noChangeAspect="1"/>
          </p:cNvPicPr>
          <p:nvPr/>
        </p:nvPicPr>
        <p:blipFill>
          <a:blip r:embed="rId3"/>
          <a:stretch>
            <a:fillRect/>
          </a:stretch>
        </p:blipFill>
        <p:spPr>
          <a:xfrm>
            <a:off x="2551339" y="3712157"/>
            <a:ext cx="8191500" cy="1526098"/>
          </a:xfrm>
          <a:prstGeom prst="rect">
            <a:avLst/>
          </a:prstGeom>
        </p:spPr>
      </p:pic>
    </p:spTree>
    <p:extLst>
      <p:ext uri="{BB962C8B-B14F-4D97-AF65-F5344CB8AC3E}">
        <p14:creationId xmlns:p14="http://schemas.microsoft.com/office/powerpoint/2010/main" val="18692743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EFLAGS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25</a:t>
            </a:fld>
            <a:endParaRPr lang="en-US"/>
          </a:p>
        </p:txBody>
      </p:sp>
      <p:pic>
        <p:nvPicPr>
          <p:cNvPr id="6" name="Picture 5"/>
          <p:cNvPicPr>
            <a:picLocks noChangeAspect="1"/>
          </p:cNvPicPr>
          <p:nvPr/>
        </p:nvPicPr>
        <p:blipFill>
          <a:blip r:embed="rId3"/>
          <a:stretch>
            <a:fillRect/>
          </a:stretch>
        </p:blipFill>
        <p:spPr>
          <a:xfrm>
            <a:off x="2316892" y="1671256"/>
            <a:ext cx="7648961" cy="3856204"/>
          </a:xfrm>
          <a:prstGeom prst="rect">
            <a:avLst/>
          </a:prstGeom>
        </p:spPr>
      </p:pic>
    </p:spTree>
    <p:extLst>
      <p:ext uri="{BB962C8B-B14F-4D97-AF65-F5344CB8AC3E}">
        <p14:creationId xmlns:p14="http://schemas.microsoft.com/office/powerpoint/2010/main" val="28565645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Control Registers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26</a:t>
            </a:fld>
            <a:endParaRPr lang="en-US"/>
          </a:p>
        </p:txBody>
      </p:sp>
      <p:pic>
        <p:nvPicPr>
          <p:cNvPr id="6" name="Picture 5"/>
          <p:cNvPicPr>
            <a:picLocks noChangeAspect="1"/>
          </p:cNvPicPr>
          <p:nvPr/>
        </p:nvPicPr>
        <p:blipFill>
          <a:blip r:embed="rId3"/>
          <a:stretch>
            <a:fillRect/>
          </a:stretch>
        </p:blipFill>
        <p:spPr>
          <a:xfrm>
            <a:off x="3379572" y="1348935"/>
            <a:ext cx="5733535" cy="4784779"/>
          </a:xfrm>
          <a:prstGeom prst="rect">
            <a:avLst/>
          </a:prstGeom>
        </p:spPr>
      </p:pic>
    </p:spTree>
    <p:extLst>
      <p:ext uri="{BB962C8B-B14F-4D97-AF65-F5344CB8AC3E}">
        <p14:creationId xmlns:p14="http://schemas.microsoft.com/office/powerpoint/2010/main" val="23361382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The Operating Modes (1)</a:t>
            </a:r>
          </a:p>
        </p:txBody>
      </p:sp>
      <p:sp>
        <p:nvSpPr>
          <p:cNvPr id="3" name="Content Placeholder 2"/>
          <p:cNvSpPr>
            <a:spLocks noGrp="1"/>
          </p:cNvSpPr>
          <p:nvPr>
            <p:ph idx="1"/>
          </p:nvPr>
        </p:nvSpPr>
        <p:spPr/>
        <p:txBody>
          <a:bodyPr>
            <a:normAutofit lnSpcReduction="10000"/>
          </a:bodyPr>
          <a:lstStyle/>
          <a:p>
            <a:r>
              <a:rPr lang="en-US" dirty="0">
                <a:solidFill>
                  <a:schemeClr val="accent6">
                    <a:lumMod val="75000"/>
                  </a:schemeClr>
                </a:solidFill>
              </a:rPr>
              <a:t>Real-address Mode</a:t>
            </a:r>
            <a:r>
              <a:rPr lang="en-US" dirty="0"/>
              <a:t>: This mode implements the programming environment of the Intel 8086 processor with extensions (such as the ability to switch to protected or system management mode). The processor is placed in real-address mode following power-up or a reset.</a:t>
            </a:r>
          </a:p>
          <a:p>
            <a:r>
              <a:rPr lang="en-US" dirty="0">
                <a:solidFill>
                  <a:schemeClr val="accent6">
                    <a:lumMod val="75000"/>
                  </a:schemeClr>
                </a:solidFill>
              </a:rPr>
              <a:t>Protected Mode</a:t>
            </a:r>
            <a:r>
              <a:rPr lang="en-US" dirty="0"/>
              <a:t>: Normal operation of the processor with virtual memory and </a:t>
            </a:r>
            <a:r>
              <a:rPr lang="en-US" dirty="0">
                <a:solidFill>
                  <a:srgbClr val="FF0000"/>
                </a:solidFill>
              </a:rPr>
              <a:t>privilege rings </a:t>
            </a:r>
            <a:r>
              <a:rPr lang="en-US" dirty="0"/>
              <a:t>enabled.</a:t>
            </a:r>
          </a:p>
          <a:p>
            <a:r>
              <a:rPr lang="en-US" dirty="0">
                <a:solidFill>
                  <a:schemeClr val="accent6">
                    <a:lumMod val="75000"/>
                  </a:schemeClr>
                </a:solidFill>
              </a:rPr>
              <a:t>System Management Mode</a:t>
            </a:r>
            <a:r>
              <a:rPr lang="en-US" dirty="0"/>
              <a:t>: </a:t>
            </a:r>
            <a:r>
              <a:rPr lang="en-US" altLang="en-US" dirty="0">
                <a:solidFill>
                  <a:srgbClr val="000000"/>
                </a:solidFill>
              </a:rPr>
              <a:t>This mode provides an operating system or executive with a transparent mechanism for implementing platform-specific functions such as power management and system security. </a:t>
            </a:r>
            <a:endParaRPr lang="en-US" dirty="0"/>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27</a:t>
            </a:fld>
            <a:endParaRPr lang="en-US"/>
          </a:p>
        </p:txBody>
      </p:sp>
    </p:spTree>
    <p:extLst>
      <p:ext uri="{BB962C8B-B14F-4D97-AF65-F5344CB8AC3E}">
        <p14:creationId xmlns:p14="http://schemas.microsoft.com/office/powerpoint/2010/main" val="1242803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The Operating Modes (2)</a:t>
            </a:r>
          </a:p>
        </p:txBody>
      </p:sp>
      <p:sp>
        <p:nvSpPr>
          <p:cNvPr id="3" name="Content Placeholder 2"/>
          <p:cNvSpPr>
            <a:spLocks noGrp="1"/>
          </p:cNvSpPr>
          <p:nvPr>
            <p:ph idx="1"/>
          </p:nvPr>
        </p:nvSpPr>
        <p:spPr/>
        <p:txBody>
          <a:bodyPr>
            <a:normAutofit/>
          </a:bodyPr>
          <a:lstStyle/>
          <a:p>
            <a:r>
              <a:rPr lang="en-US" dirty="0">
                <a:solidFill>
                  <a:schemeClr val="accent6">
                    <a:lumMod val="75000"/>
                  </a:schemeClr>
                </a:solidFill>
              </a:rPr>
              <a:t>Virtual-8086 Mode</a:t>
            </a:r>
            <a:r>
              <a:rPr lang="en-US" dirty="0"/>
              <a:t>: This mode allows the processor execute 8086 software in a protected, multitasking environment.</a:t>
            </a:r>
          </a:p>
          <a:p>
            <a:r>
              <a:rPr lang="en-US" dirty="0">
                <a:solidFill>
                  <a:schemeClr val="accent6">
                    <a:lumMod val="75000"/>
                  </a:schemeClr>
                </a:solidFill>
              </a:rPr>
              <a:t>Intel 64 IA-32e Mode</a:t>
            </a:r>
            <a:r>
              <a:rPr lang="en-US" dirty="0"/>
              <a:t>: the processor supports two sub-modes: compatibility mode and 64-bit mode. 64-bit mode provides 64-bit linear addressing and support for physical address space larger than 64 </a:t>
            </a:r>
            <a:r>
              <a:rPr lang="en-US" dirty="0" err="1"/>
              <a:t>GBytes</a:t>
            </a:r>
            <a:r>
              <a:rPr lang="en-US" dirty="0"/>
              <a:t>. Compatibility mode allows most legacy protected-mode applications to run unchanged.</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28</a:t>
            </a:fld>
            <a:endParaRPr lang="en-US"/>
          </a:p>
        </p:txBody>
      </p:sp>
    </p:spTree>
    <p:extLst>
      <p:ext uri="{BB962C8B-B14F-4D97-AF65-F5344CB8AC3E}">
        <p14:creationId xmlns:p14="http://schemas.microsoft.com/office/powerpoint/2010/main" val="1303947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Memory addressing – Segmentation and Paging</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29</a:t>
            </a:fld>
            <a:endParaRPr lang="en-US"/>
          </a:p>
        </p:txBody>
      </p:sp>
      <p:pic>
        <p:nvPicPr>
          <p:cNvPr id="6" name="Picture 5"/>
          <p:cNvPicPr>
            <a:picLocks noChangeAspect="1"/>
          </p:cNvPicPr>
          <p:nvPr/>
        </p:nvPicPr>
        <p:blipFill>
          <a:blip r:embed="rId3"/>
          <a:stretch>
            <a:fillRect/>
          </a:stretch>
        </p:blipFill>
        <p:spPr>
          <a:xfrm>
            <a:off x="3305433" y="1602257"/>
            <a:ext cx="5849765" cy="4678450"/>
          </a:xfrm>
          <a:prstGeom prst="rect">
            <a:avLst/>
          </a:prstGeom>
        </p:spPr>
      </p:pic>
      <p:sp>
        <p:nvSpPr>
          <p:cNvPr id="3" name="Oval 2"/>
          <p:cNvSpPr/>
          <p:nvPr/>
        </p:nvSpPr>
        <p:spPr>
          <a:xfrm>
            <a:off x="4925568" y="4145280"/>
            <a:ext cx="859536" cy="23164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9295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Date Placeholder 3"/>
          <p:cNvSpPr>
            <a:spLocks noGrp="1"/>
          </p:cNvSpPr>
          <p:nvPr>
            <p:ph type="dt" sz="quarter" idx="10"/>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r>
              <a:rPr lang="en-US" altLang="en-US" sz="1400">
                <a:solidFill>
                  <a:srgbClr val="660066"/>
                </a:solidFill>
                <a:cs typeface="Arial" panose="020B0604020202020204" pitchFamily="34" charset="0"/>
              </a:rPr>
              <a:t>CS5250 - 2021/2022 Sem 2</a:t>
            </a:r>
          </a:p>
        </p:txBody>
      </p:sp>
      <p:sp>
        <p:nvSpPr>
          <p:cNvPr id="43012" name="Slide Number Placeholder 5"/>
          <p:cNvSpPr>
            <a:spLocks noGrp="1"/>
          </p:cNvSpPr>
          <p:nvPr>
            <p:ph type="sldNum" sz="quarter" idx="12"/>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fld id="{18A7BB98-DC69-4C06-8EF4-0996E824D02F}" type="slidenum">
              <a:rPr lang="en-US" altLang="en-US" sz="1400">
                <a:solidFill>
                  <a:srgbClr val="660066"/>
                </a:solidFill>
              </a:rPr>
              <a:pPr eaLnBrk="1" hangingPunct="1">
                <a:spcBef>
                  <a:spcPct val="0"/>
                </a:spcBef>
                <a:buClrTx/>
                <a:buSzTx/>
                <a:buFontTx/>
                <a:buNone/>
              </a:pPr>
              <a:t>3</a:t>
            </a:fld>
            <a:endParaRPr lang="en-US" altLang="en-US" sz="1400">
              <a:solidFill>
                <a:srgbClr val="660066"/>
              </a:solidFill>
            </a:endParaRPr>
          </a:p>
        </p:txBody>
      </p:sp>
      <p:sp>
        <p:nvSpPr>
          <p:cNvPr id="43013" name="Rectangle 2"/>
          <p:cNvSpPr>
            <a:spLocks noGrp="1" noChangeArrowheads="1"/>
          </p:cNvSpPr>
          <p:nvPr>
            <p:ph type="title"/>
          </p:nvPr>
        </p:nvSpPr>
        <p:spPr>
          <a:xfrm>
            <a:off x="838200" y="365125"/>
            <a:ext cx="10850592" cy="1325563"/>
          </a:xfrm>
        </p:spPr>
        <p:txBody>
          <a:bodyPr/>
          <a:lstStyle/>
          <a:p>
            <a:r>
              <a:rPr lang="en-US">
                <a:solidFill>
                  <a:srgbClr val="0070C0"/>
                </a:solidFill>
              </a:rPr>
              <a:t>A small digression – history of semiconductors</a:t>
            </a:r>
            <a:endParaRPr lang="en-US" altLang="en-US"/>
          </a:p>
        </p:txBody>
      </p:sp>
      <p:sp>
        <p:nvSpPr>
          <p:cNvPr id="43014" name="Rectangle 3"/>
          <p:cNvSpPr>
            <a:spLocks noGrp="1" noChangeArrowheads="1"/>
          </p:cNvSpPr>
          <p:nvPr>
            <p:ph type="body" idx="1"/>
          </p:nvPr>
        </p:nvSpPr>
        <p:spPr/>
        <p:txBody>
          <a:bodyPr/>
          <a:lstStyle/>
          <a:p>
            <a:pPr eaLnBrk="1" hangingPunct="1"/>
            <a:r>
              <a:rPr lang="en-US" altLang="en-US"/>
              <a:t>In the beginning… there was the transistor</a:t>
            </a:r>
          </a:p>
        </p:txBody>
      </p:sp>
      <p:pic>
        <p:nvPicPr>
          <p:cNvPr id="4301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4400" y="2438401"/>
            <a:ext cx="952500" cy="134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16" name="Text Box 5"/>
          <p:cNvSpPr txBox="1">
            <a:spLocks noChangeArrowheads="1"/>
          </p:cNvSpPr>
          <p:nvPr/>
        </p:nvSpPr>
        <p:spPr bwMode="auto">
          <a:xfrm>
            <a:off x="8375185" y="3886200"/>
            <a:ext cx="1540806"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SzTx/>
              <a:buFontTx/>
              <a:buNone/>
            </a:pPr>
            <a:r>
              <a:rPr lang="en-US" altLang="en-US" sz="1400"/>
              <a:t>William Shockley</a:t>
            </a:r>
          </a:p>
          <a:p>
            <a:pPr algn="ctr" eaLnBrk="1" hangingPunct="1">
              <a:spcBef>
                <a:spcPct val="0"/>
              </a:spcBef>
              <a:buClrTx/>
              <a:buSzTx/>
              <a:buFontTx/>
              <a:buNone/>
            </a:pPr>
            <a:r>
              <a:rPr lang="en-US" altLang="en-US" sz="1400"/>
              <a:t>(1910-1989)</a:t>
            </a:r>
          </a:p>
        </p:txBody>
      </p:sp>
      <p:pic>
        <p:nvPicPr>
          <p:cNvPr id="43017"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7000" y="2438401"/>
            <a:ext cx="952500" cy="134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18" name="Text Box 7"/>
          <p:cNvSpPr txBox="1">
            <a:spLocks noChangeArrowheads="1"/>
          </p:cNvSpPr>
          <p:nvPr/>
        </p:nvSpPr>
        <p:spPr bwMode="auto">
          <a:xfrm>
            <a:off x="2432756" y="3962400"/>
            <a:ext cx="1298753"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SzTx/>
              <a:buFontTx/>
              <a:buNone/>
            </a:pPr>
            <a:r>
              <a:rPr lang="en-US" altLang="en-US" sz="1400"/>
              <a:t>John Bardeen</a:t>
            </a:r>
          </a:p>
          <a:p>
            <a:pPr algn="ctr" eaLnBrk="1" hangingPunct="1">
              <a:spcBef>
                <a:spcPct val="0"/>
              </a:spcBef>
              <a:buClrTx/>
              <a:buSzTx/>
              <a:buFontTx/>
              <a:buNone/>
            </a:pPr>
            <a:r>
              <a:rPr lang="en-US" altLang="en-US" sz="1400"/>
              <a:t>(1908-1991)</a:t>
            </a:r>
          </a:p>
        </p:txBody>
      </p:sp>
      <p:pic>
        <p:nvPicPr>
          <p:cNvPr id="43019"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4001" y="2362201"/>
            <a:ext cx="1027113" cy="157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20" name="Text Box 9"/>
          <p:cNvSpPr txBox="1">
            <a:spLocks noChangeArrowheads="1"/>
          </p:cNvSpPr>
          <p:nvPr/>
        </p:nvSpPr>
        <p:spPr bwMode="auto">
          <a:xfrm>
            <a:off x="4947077" y="4114800"/>
            <a:ext cx="203908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SzTx/>
              <a:buFontTx/>
              <a:buNone/>
            </a:pPr>
            <a:r>
              <a:rPr lang="en-US" altLang="en-US" sz="1400"/>
              <a:t>Walter Houser Brattain </a:t>
            </a:r>
          </a:p>
          <a:p>
            <a:pPr algn="ctr" eaLnBrk="1" hangingPunct="1">
              <a:spcBef>
                <a:spcPct val="0"/>
              </a:spcBef>
              <a:buClrTx/>
              <a:buSzTx/>
              <a:buFontTx/>
              <a:buNone/>
            </a:pPr>
            <a:r>
              <a:rPr lang="en-US" altLang="en-US" sz="1400"/>
              <a:t>(1902-1987) </a:t>
            </a:r>
          </a:p>
        </p:txBody>
      </p:sp>
      <p:sp>
        <p:nvSpPr>
          <p:cNvPr id="43021" name="Text Box 10"/>
          <p:cNvSpPr txBox="1">
            <a:spLocks noChangeArrowheads="1"/>
          </p:cNvSpPr>
          <p:nvPr/>
        </p:nvSpPr>
        <p:spPr bwMode="auto">
          <a:xfrm>
            <a:off x="2133600" y="4953000"/>
            <a:ext cx="8077200" cy="105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50000"/>
              </a:spcBef>
              <a:buClrTx/>
              <a:buSzTx/>
              <a:buFontTx/>
              <a:buNone/>
            </a:pPr>
            <a:r>
              <a:rPr lang="en-US" altLang="en-US" sz="1800">
                <a:solidFill>
                  <a:srgbClr val="CC0000"/>
                </a:solidFill>
              </a:rPr>
              <a:t>The 1956 Nobel Prize in Physics</a:t>
            </a:r>
          </a:p>
          <a:p>
            <a:pPr eaLnBrk="1" hangingPunct="1">
              <a:spcBef>
                <a:spcPct val="50000"/>
              </a:spcBef>
              <a:buClrTx/>
              <a:buSzTx/>
              <a:buFontTx/>
              <a:buNone/>
            </a:pPr>
            <a:r>
              <a:rPr lang="en-US" altLang="en-US" sz="1800"/>
              <a:t>"for their researches on semiconductors and their discovery of the transistor effect"</a:t>
            </a:r>
          </a:p>
        </p:txBody>
      </p:sp>
      <p:grpSp>
        <p:nvGrpSpPr>
          <p:cNvPr id="96269" name="Group 13"/>
          <p:cNvGrpSpPr>
            <a:grpSpLocks/>
          </p:cNvGrpSpPr>
          <p:nvPr/>
        </p:nvGrpSpPr>
        <p:grpSpPr bwMode="auto">
          <a:xfrm>
            <a:off x="1600200" y="3581400"/>
            <a:ext cx="1752600" cy="1739900"/>
            <a:chOff x="48" y="2256"/>
            <a:chExt cx="1104" cy="1096"/>
          </a:xfrm>
        </p:grpSpPr>
        <p:sp>
          <p:nvSpPr>
            <p:cNvPr id="43023" name="Text Box 11"/>
            <p:cNvSpPr txBox="1">
              <a:spLocks noChangeArrowheads="1"/>
            </p:cNvSpPr>
            <p:nvPr/>
          </p:nvSpPr>
          <p:spPr bwMode="auto">
            <a:xfrm>
              <a:off x="48" y="2832"/>
              <a:ext cx="1104" cy="520"/>
            </a:xfrm>
            <a:prstGeom prst="rect">
              <a:avLst/>
            </a:prstGeom>
            <a:solidFill>
              <a:srgbClr val="008000"/>
            </a:solidFill>
            <a:ln>
              <a:noFill/>
            </a:ln>
            <a:effectLst/>
            <a:extLst>
              <a:ext uri="{91240B29-F687-4F45-9708-019B960494DF}">
                <a14:hiddenLine xmlns:a14="http://schemas.microsoft.com/office/drawing/2010/main" w="9525">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ClrTx/>
                <a:buSzTx/>
                <a:buFontTx/>
                <a:buNone/>
              </a:pPr>
              <a:r>
                <a:rPr lang="en-US" altLang="en-US" sz="1600">
                  <a:solidFill>
                    <a:schemeClr val="bg1"/>
                  </a:solidFill>
                </a:rPr>
                <a:t>Won a </a:t>
              </a:r>
              <a:r>
                <a:rPr lang="en-US" altLang="en-US" sz="1600" i="1">
                  <a:solidFill>
                    <a:schemeClr val="bg1"/>
                  </a:solidFill>
                </a:rPr>
                <a:t>second </a:t>
              </a:r>
              <a:r>
                <a:rPr lang="en-US" altLang="en-US" sz="1600">
                  <a:solidFill>
                    <a:schemeClr val="bg1"/>
                  </a:solidFill>
                </a:rPr>
                <a:t>Nobel prize for Physics in 1972!</a:t>
              </a:r>
            </a:p>
          </p:txBody>
        </p:sp>
        <p:sp>
          <p:nvSpPr>
            <p:cNvPr id="43024" name="Line 12"/>
            <p:cNvSpPr>
              <a:spLocks noChangeShapeType="1"/>
            </p:cNvSpPr>
            <p:nvPr/>
          </p:nvSpPr>
          <p:spPr bwMode="auto">
            <a:xfrm flipV="1">
              <a:off x="288" y="2256"/>
              <a:ext cx="384" cy="624"/>
            </a:xfrm>
            <a:prstGeom prst="line">
              <a:avLst/>
            </a:prstGeom>
            <a:noFill/>
            <a:ln w="38100">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8778166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5" presetClass="entr" presetSubtype="0" fill="hold" nodeType="clickEffect">
                                  <p:stCondLst>
                                    <p:cond delay="0"/>
                                  </p:stCondLst>
                                  <p:childTnLst>
                                    <p:set>
                                      <p:cBhvr>
                                        <p:cTn id="6" dur="1" fill="hold">
                                          <p:stCondLst>
                                            <p:cond delay="0"/>
                                          </p:stCondLst>
                                        </p:cTn>
                                        <p:tgtEl>
                                          <p:spTgt spid="96269"/>
                                        </p:tgtEl>
                                        <p:attrNameLst>
                                          <p:attrName>style.visibility</p:attrName>
                                        </p:attrNameLst>
                                      </p:cBhvr>
                                      <p:to>
                                        <p:strVal val="visible"/>
                                      </p:to>
                                    </p:set>
                                    <p:anim calcmode="lin" valueType="num">
                                      <p:cBhvr>
                                        <p:cTn id="7" dur="1000" fill="hold"/>
                                        <p:tgtEl>
                                          <p:spTgt spid="96269"/>
                                        </p:tgtEl>
                                        <p:attrNameLst>
                                          <p:attrName>ppt_w</p:attrName>
                                        </p:attrNameLst>
                                      </p:cBhvr>
                                      <p:tavLst>
                                        <p:tav tm="0">
                                          <p:val>
                                            <p:fltVal val="0"/>
                                          </p:val>
                                        </p:tav>
                                        <p:tav tm="100000">
                                          <p:val>
                                            <p:strVal val="#ppt_w"/>
                                          </p:val>
                                        </p:tav>
                                      </p:tavLst>
                                    </p:anim>
                                    <p:anim calcmode="lin" valueType="num">
                                      <p:cBhvr>
                                        <p:cTn id="8" dur="1000" fill="hold"/>
                                        <p:tgtEl>
                                          <p:spTgt spid="96269"/>
                                        </p:tgtEl>
                                        <p:attrNameLst>
                                          <p:attrName>ppt_h</p:attrName>
                                        </p:attrNameLst>
                                      </p:cBhvr>
                                      <p:tavLst>
                                        <p:tav tm="0">
                                          <p:val>
                                            <p:fltVal val="0"/>
                                          </p:val>
                                        </p:tav>
                                        <p:tav tm="100000">
                                          <p:val>
                                            <p:strVal val="#ppt_h"/>
                                          </p:val>
                                        </p:tav>
                                      </p:tavLst>
                                    </p:anim>
                                    <p:anim calcmode="lin" valueType="num">
                                      <p:cBhvr>
                                        <p:cTn id="9" dur="1000" fill="hold"/>
                                        <p:tgtEl>
                                          <p:spTgt spid="96269"/>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269"/>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Three Addressing Models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30</a:t>
            </a:fld>
            <a:endParaRPr lang="en-US"/>
          </a:p>
        </p:txBody>
      </p:sp>
      <p:pic>
        <p:nvPicPr>
          <p:cNvPr id="7" name="Picture 6"/>
          <p:cNvPicPr>
            <a:picLocks noChangeAspect="1"/>
          </p:cNvPicPr>
          <p:nvPr/>
        </p:nvPicPr>
        <p:blipFill>
          <a:blip r:embed="rId3"/>
          <a:stretch>
            <a:fillRect/>
          </a:stretch>
        </p:blipFill>
        <p:spPr>
          <a:xfrm>
            <a:off x="918390" y="1751440"/>
            <a:ext cx="4537118" cy="1748611"/>
          </a:xfrm>
          <a:prstGeom prst="rect">
            <a:avLst/>
          </a:prstGeom>
        </p:spPr>
      </p:pic>
      <p:grpSp>
        <p:nvGrpSpPr>
          <p:cNvPr id="10" name="Group 9"/>
          <p:cNvGrpSpPr/>
          <p:nvPr/>
        </p:nvGrpSpPr>
        <p:grpSpPr>
          <a:xfrm>
            <a:off x="3626707" y="3931312"/>
            <a:ext cx="4637857" cy="2111142"/>
            <a:chOff x="4250724" y="3554431"/>
            <a:chExt cx="3619886" cy="1647764"/>
          </a:xfrm>
        </p:grpSpPr>
        <p:pic>
          <p:nvPicPr>
            <p:cNvPr id="8" name="Picture 7"/>
            <p:cNvPicPr>
              <a:picLocks noChangeAspect="1"/>
            </p:cNvPicPr>
            <p:nvPr/>
          </p:nvPicPr>
          <p:blipFill>
            <a:blip r:embed="rId4"/>
            <a:stretch>
              <a:fillRect/>
            </a:stretch>
          </p:blipFill>
          <p:spPr>
            <a:xfrm>
              <a:off x="4250724" y="3554431"/>
              <a:ext cx="3619886" cy="1562167"/>
            </a:xfrm>
            <a:prstGeom prst="rect">
              <a:avLst/>
            </a:prstGeom>
          </p:spPr>
        </p:pic>
        <p:sp>
          <p:nvSpPr>
            <p:cNvPr id="9" name="Rectangle 8"/>
            <p:cNvSpPr/>
            <p:nvPr/>
          </p:nvSpPr>
          <p:spPr>
            <a:xfrm>
              <a:off x="4269259" y="4677032"/>
              <a:ext cx="1668163" cy="5251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p:cNvPicPr>
            <a:picLocks noChangeAspect="1"/>
          </p:cNvPicPr>
          <p:nvPr/>
        </p:nvPicPr>
        <p:blipFill>
          <a:blip r:embed="rId5"/>
          <a:stretch>
            <a:fillRect/>
          </a:stretch>
        </p:blipFill>
        <p:spPr>
          <a:xfrm>
            <a:off x="6888892" y="1670216"/>
            <a:ext cx="4590406" cy="1934996"/>
          </a:xfrm>
          <a:prstGeom prst="rect">
            <a:avLst/>
          </a:prstGeom>
        </p:spPr>
      </p:pic>
    </p:spTree>
    <p:extLst>
      <p:ext uri="{BB962C8B-B14F-4D97-AF65-F5344CB8AC3E}">
        <p14:creationId xmlns:p14="http://schemas.microsoft.com/office/powerpoint/2010/main" val="8125663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Real-address Mode Model</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31</a:t>
            </a:fld>
            <a:endParaRPr lang="en-US"/>
          </a:p>
        </p:txBody>
      </p:sp>
      <p:pic>
        <p:nvPicPr>
          <p:cNvPr id="6" name="Picture 5"/>
          <p:cNvPicPr>
            <a:picLocks noChangeAspect="1"/>
          </p:cNvPicPr>
          <p:nvPr/>
        </p:nvPicPr>
        <p:blipFill>
          <a:blip r:embed="rId3"/>
          <a:stretch>
            <a:fillRect/>
          </a:stretch>
        </p:blipFill>
        <p:spPr>
          <a:xfrm>
            <a:off x="2928937" y="1506922"/>
            <a:ext cx="5553977" cy="4961968"/>
          </a:xfrm>
          <a:prstGeom prst="rect">
            <a:avLst/>
          </a:prstGeom>
        </p:spPr>
      </p:pic>
      <p:sp>
        <p:nvSpPr>
          <p:cNvPr id="10" name="TextBox 9"/>
          <p:cNvSpPr txBox="1"/>
          <p:nvPr/>
        </p:nvSpPr>
        <p:spPr>
          <a:xfrm>
            <a:off x="7723632" y="4956048"/>
            <a:ext cx="3997505" cy="369332"/>
          </a:xfrm>
          <a:prstGeom prst="rect">
            <a:avLst/>
          </a:prstGeom>
          <a:solidFill>
            <a:srgbClr val="FFFF00"/>
          </a:solidFill>
        </p:spPr>
        <p:txBody>
          <a:bodyPr wrap="none" rtlCol="0">
            <a:spAutoFit/>
          </a:bodyPr>
          <a:lstStyle/>
          <a:p>
            <a:r>
              <a:rPr lang="en-US" dirty="0">
                <a:solidFill>
                  <a:srgbClr val="FF0000"/>
                </a:solidFill>
              </a:rPr>
              <a:t>Physical address = Segment * 16 + Offset</a:t>
            </a:r>
          </a:p>
        </p:txBody>
      </p:sp>
    </p:spTree>
    <p:extLst>
      <p:ext uri="{BB962C8B-B14F-4D97-AF65-F5344CB8AC3E}">
        <p14:creationId xmlns:p14="http://schemas.microsoft.com/office/powerpoint/2010/main" val="2492969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Modes vs Three Models</a:t>
            </a:r>
          </a:p>
        </p:txBody>
      </p:sp>
      <p:sp>
        <p:nvSpPr>
          <p:cNvPr id="3" name="Content Placeholder 2"/>
          <p:cNvSpPr>
            <a:spLocks noGrp="1"/>
          </p:cNvSpPr>
          <p:nvPr>
            <p:ph idx="1"/>
          </p:nvPr>
        </p:nvSpPr>
        <p:spPr/>
        <p:txBody>
          <a:bodyPr>
            <a:normAutofit/>
          </a:bodyPr>
          <a:lstStyle/>
          <a:p>
            <a:r>
              <a:rPr lang="en-US" dirty="0">
                <a:solidFill>
                  <a:schemeClr val="accent6">
                    <a:lumMod val="75000"/>
                  </a:schemeClr>
                </a:solidFill>
              </a:rPr>
              <a:t>Real-address Mode</a:t>
            </a:r>
            <a:r>
              <a:rPr lang="en-US" dirty="0"/>
              <a:t> – can only use real-address mode model (i.e., segmented real address)</a:t>
            </a:r>
          </a:p>
          <a:p>
            <a:endParaRPr lang="en-US" dirty="0"/>
          </a:p>
          <a:p>
            <a:r>
              <a:rPr lang="en-US" dirty="0">
                <a:solidFill>
                  <a:schemeClr val="accent6">
                    <a:lumMod val="75000"/>
                  </a:schemeClr>
                </a:solidFill>
              </a:rPr>
              <a:t>Protected Mode </a:t>
            </a:r>
            <a:r>
              <a:rPr lang="en-US" dirty="0"/>
              <a:t>– can use any of the three models</a:t>
            </a:r>
          </a:p>
          <a:p>
            <a:endParaRPr lang="en-US" dirty="0"/>
          </a:p>
          <a:p>
            <a:r>
              <a:rPr lang="en-US" dirty="0">
                <a:solidFill>
                  <a:schemeClr val="accent6">
                    <a:lumMod val="75000"/>
                  </a:schemeClr>
                </a:solidFill>
              </a:rPr>
              <a:t>System Management Mode </a:t>
            </a:r>
            <a:r>
              <a:rPr lang="en-US" dirty="0"/>
              <a:t>- processor switches to a separate address space, called the system management RAM (SMRAM) that is similar to the real-address mode model.</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32</a:t>
            </a:fld>
            <a:endParaRPr lang="en-US"/>
          </a:p>
        </p:txBody>
      </p:sp>
    </p:spTree>
    <p:extLst>
      <p:ext uri="{BB962C8B-B14F-4D97-AF65-F5344CB8AC3E}">
        <p14:creationId xmlns:p14="http://schemas.microsoft.com/office/powerpoint/2010/main" val="19660047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IA-32 System-Level Registers and Data Structures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33</a:t>
            </a:fld>
            <a:endParaRPr lang="en-US"/>
          </a:p>
        </p:txBody>
      </p:sp>
      <p:pic>
        <p:nvPicPr>
          <p:cNvPr id="7" name="Picture 6"/>
          <p:cNvPicPr>
            <a:picLocks noChangeAspect="1"/>
          </p:cNvPicPr>
          <p:nvPr/>
        </p:nvPicPr>
        <p:blipFill>
          <a:blip r:embed="rId3"/>
          <a:stretch>
            <a:fillRect/>
          </a:stretch>
        </p:blipFill>
        <p:spPr>
          <a:xfrm>
            <a:off x="1742303" y="1711411"/>
            <a:ext cx="5375100" cy="4603019"/>
          </a:xfrm>
          <a:prstGeom prst="rect">
            <a:avLst/>
          </a:prstGeom>
        </p:spPr>
      </p:pic>
      <p:pic>
        <p:nvPicPr>
          <p:cNvPr id="8" name="Picture 7"/>
          <p:cNvPicPr>
            <a:picLocks noChangeAspect="1"/>
          </p:cNvPicPr>
          <p:nvPr/>
        </p:nvPicPr>
        <p:blipFill>
          <a:blip r:embed="rId4"/>
          <a:stretch>
            <a:fillRect/>
          </a:stretch>
        </p:blipFill>
        <p:spPr>
          <a:xfrm>
            <a:off x="7055709" y="2782516"/>
            <a:ext cx="4760311" cy="2011905"/>
          </a:xfrm>
          <a:prstGeom prst="rect">
            <a:avLst/>
          </a:prstGeom>
        </p:spPr>
      </p:pic>
    </p:spTree>
    <p:extLst>
      <p:ext uri="{BB962C8B-B14F-4D97-AF65-F5344CB8AC3E}">
        <p14:creationId xmlns:p14="http://schemas.microsoft.com/office/powerpoint/2010/main" val="27570259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System-Level Registers and Data Structures in IA-32e (64 bit) Mode</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34</a:t>
            </a:fld>
            <a:endParaRPr lang="en-US"/>
          </a:p>
        </p:txBody>
      </p:sp>
      <p:pic>
        <p:nvPicPr>
          <p:cNvPr id="6" name="Picture 5"/>
          <p:cNvPicPr>
            <a:picLocks noChangeAspect="1"/>
          </p:cNvPicPr>
          <p:nvPr/>
        </p:nvPicPr>
        <p:blipFill>
          <a:blip r:embed="rId3"/>
          <a:stretch>
            <a:fillRect/>
          </a:stretch>
        </p:blipFill>
        <p:spPr>
          <a:xfrm>
            <a:off x="1711408" y="1556951"/>
            <a:ext cx="5301271" cy="4867531"/>
          </a:xfrm>
          <a:prstGeom prst="rect">
            <a:avLst/>
          </a:prstGeom>
        </p:spPr>
      </p:pic>
      <p:pic>
        <p:nvPicPr>
          <p:cNvPr id="7" name="Picture 6"/>
          <p:cNvPicPr>
            <a:picLocks noChangeAspect="1"/>
          </p:cNvPicPr>
          <p:nvPr/>
        </p:nvPicPr>
        <p:blipFill>
          <a:blip r:embed="rId4"/>
          <a:stretch>
            <a:fillRect/>
          </a:stretch>
        </p:blipFill>
        <p:spPr>
          <a:xfrm>
            <a:off x="6814751" y="2713539"/>
            <a:ext cx="5038854" cy="1945343"/>
          </a:xfrm>
          <a:prstGeom prst="rect">
            <a:avLst/>
          </a:prstGeom>
        </p:spPr>
      </p:pic>
    </p:spTree>
    <p:extLst>
      <p:ext uri="{BB962C8B-B14F-4D97-AF65-F5344CB8AC3E}">
        <p14:creationId xmlns:p14="http://schemas.microsoft.com/office/powerpoint/2010/main" val="33850819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IA-32 Segment Descriptor</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35</a:t>
            </a:fld>
            <a:endParaRPr lang="en-US"/>
          </a:p>
        </p:txBody>
      </p:sp>
      <p:pic>
        <p:nvPicPr>
          <p:cNvPr id="6" name="Picture 5"/>
          <p:cNvPicPr>
            <a:picLocks noChangeAspect="1"/>
          </p:cNvPicPr>
          <p:nvPr/>
        </p:nvPicPr>
        <p:blipFill>
          <a:blip r:embed="rId3"/>
          <a:stretch>
            <a:fillRect/>
          </a:stretch>
        </p:blipFill>
        <p:spPr>
          <a:xfrm>
            <a:off x="3188043" y="1818247"/>
            <a:ext cx="6323055" cy="3956091"/>
          </a:xfrm>
          <a:prstGeom prst="rect">
            <a:avLst/>
          </a:prstGeom>
        </p:spPr>
      </p:pic>
    </p:spTree>
    <p:extLst>
      <p:ext uri="{BB962C8B-B14F-4D97-AF65-F5344CB8AC3E}">
        <p14:creationId xmlns:p14="http://schemas.microsoft.com/office/powerpoint/2010/main" val="31580844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Descriptor Tables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36</a:t>
            </a:fld>
            <a:endParaRPr lang="en-US"/>
          </a:p>
        </p:txBody>
      </p:sp>
      <p:pic>
        <p:nvPicPr>
          <p:cNvPr id="6" name="Picture 5"/>
          <p:cNvPicPr>
            <a:picLocks noChangeAspect="1"/>
          </p:cNvPicPr>
          <p:nvPr/>
        </p:nvPicPr>
        <p:blipFill>
          <a:blip r:embed="rId3"/>
          <a:stretch>
            <a:fillRect/>
          </a:stretch>
        </p:blipFill>
        <p:spPr>
          <a:xfrm>
            <a:off x="1834978" y="1922194"/>
            <a:ext cx="9201279" cy="3334961"/>
          </a:xfrm>
          <a:prstGeom prst="rect">
            <a:avLst/>
          </a:prstGeom>
        </p:spPr>
      </p:pic>
    </p:spTree>
    <p:extLst>
      <p:ext uri="{BB962C8B-B14F-4D97-AF65-F5344CB8AC3E}">
        <p14:creationId xmlns:p14="http://schemas.microsoft.com/office/powerpoint/2010/main" val="36134192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Segment Addressing</a:t>
            </a:r>
          </a:p>
        </p:txBody>
      </p:sp>
      <p:sp>
        <p:nvSpPr>
          <p:cNvPr id="3" name="Content Placeholder 2"/>
          <p:cNvSpPr>
            <a:spLocks noGrp="1"/>
          </p:cNvSpPr>
          <p:nvPr>
            <p:ph idx="1"/>
          </p:nvPr>
        </p:nvSpPr>
        <p:spPr>
          <a:xfrm>
            <a:off x="1375718" y="1936836"/>
            <a:ext cx="3171568" cy="3512494"/>
          </a:xfrm>
          <a:solidFill>
            <a:schemeClr val="accent6">
              <a:lumMod val="20000"/>
              <a:lumOff val="80000"/>
            </a:schemeClr>
          </a:solidFill>
        </p:spPr>
        <p:txBody>
          <a:bodyPr>
            <a:normAutofit fontScale="92500" lnSpcReduction="20000"/>
          </a:bodyPr>
          <a:lstStyle/>
          <a:p>
            <a:pPr marL="0" indent="0">
              <a:buNone/>
            </a:pPr>
            <a:r>
              <a:rPr lang="en-US" sz="1800" dirty="0">
                <a:solidFill>
                  <a:srgbClr val="7030A0"/>
                </a:solidFill>
              </a:rPr>
              <a:t>Real mode</a:t>
            </a:r>
          </a:p>
          <a:p>
            <a:pPr marL="0" indent="0">
              <a:buNone/>
            </a:pPr>
            <a:r>
              <a:rPr lang="en-US" sz="1800" dirty="0"/>
              <a:t>Segment register * 16 + offset</a:t>
            </a:r>
          </a:p>
          <a:p>
            <a:pPr marL="0" indent="0">
              <a:buNone/>
            </a:pPr>
            <a:r>
              <a:rPr lang="en-US" sz="1800" dirty="0"/>
              <a:t>Example: CS:IP</a:t>
            </a:r>
          </a:p>
          <a:p>
            <a:pPr marL="0" indent="0">
              <a:buNone/>
            </a:pPr>
            <a:r>
              <a:rPr lang="en-US" sz="1800" dirty="0"/>
              <a:t>CS = 0xA01</a:t>
            </a:r>
          </a:p>
          <a:p>
            <a:pPr marL="0" indent="0">
              <a:buNone/>
            </a:pPr>
            <a:r>
              <a:rPr lang="en-US" sz="1800" dirty="0"/>
              <a:t>IP = 0x20</a:t>
            </a:r>
          </a:p>
          <a:p>
            <a:pPr marL="0" indent="0">
              <a:buNone/>
            </a:pPr>
            <a:r>
              <a:rPr lang="en-US" sz="1800" dirty="0"/>
              <a:t>Real address = CS * 16 + IP</a:t>
            </a:r>
          </a:p>
          <a:p>
            <a:pPr marL="0" indent="0">
              <a:buNone/>
            </a:pPr>
            <a:r>
              <a:rPr lang="en-US" sz="1800" dirty="0"/>
              <a:t>                       = 0xA030</a:t>
            </a:r>
          </a:p>
          <a:p>
            <a:pPr marL="0" indent="0">
              <a:buNone/>
            </a:pPr>
            <a:endParaRPr lang="en-US" sz="1800" dirty="0"/>
          </a:p>
          <a:p>
            <a:pPr marL="0" indent="0">
              <a:buNone/>
            </a:pPr>
            <a:r>
              <a:rPr lang="en-US" sz="1800" dirty="0"/>
              <a:t>Note: Offset limited to 16 bits</a:t>
            </a:r>
          </a:p>
          <a:p>
            <a:pPr marL="0" indent="0">
              <a:buNone/>
            </a:pPr>
            <a:r>
              <a:rPr lang="en-US" sz="1800" dirty="0"/>
              <a:t>Each segment at most </a:t>
            </a:r>
            <a:r>
              <a:rPr lang="en-US" sz="1800" dirty="0">
                <a:solidFill>
                  <a:srgbClr val="FF0000"/>
                </a:solidFill>
              </a:rPr>
              <a:t>64KB</a:t>
            </a:r>
          </a:p>
          <a:p>
            <a:pPr marL="0" indent="0">
              <a:buNone/>
            </a:pPr>
            <a:r>
              <a:rPr lang="en-US" sz="1800" dirty="0"/>
              <a:t>Total memory limited to </a:t>
            </a:r>
            <a:r>
              <a:rPr lang="en-US" sz="1800" dirty="0">
                <a:solidFill>
                  <a:srgbClr val="FF0000"/>
                </a:solidFill>
              </a:rPr>
              <a:t>1MB</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37</a:t>
            </a:fld>
            <a:endParaRPr lang="en-US"/>
          </a:p>
        </p:txBody>
      </p:sp>
      <p:pic>
        <p:nvPicPr>
          <p:cNvPr id="6" name="Picture 5"/>
          <p:cNvPicPr>
            <a:picLocks noChangeAspect="1"/>
          </p:cNvPicPr>
          <p:nvPr/>
        </p:nvPicPr>
        <p:blipFill>
          <a:blip r:embed="rId3"/>
          <a:stretch>
            <a:fillRect/>
          </a:stretch>
        </p:blipFill>
        <p:spPr>
          <a:xfrm>
            <a:off x="5942883" y="1856720"/>
            <a:ext cx="4853770" cy="3643384"/>
          </a:xfrm>
          <a:prstGeom prst="rect">
            <a:avLst/>
          </a:prstGeom>
          <a:ln w="38100">
            <a:solidFill>
              <a:schemeClr val="tx1"/>
            </a:solidFill>
          </a:ln>
        </p:spPr>
      </p:pic>
      <p:sp>
        <p:nvSpPr>
          <p:cNvPr id="7" name="TextBox 6"/>
          <p:cNvSpPr txBox="1"/>
          <p:nvPr/>
        </p:nvSpPr>
        <p:spPr>
          <a:xfrm>
            <a:off x="5906530" y="1488989"/>
            <a:ext cx="1697196" cy="369332"/>
          </a:xfrm>
          <a:prstGeom prst="rect">
            <a:avLst/>
          </a:prstGeom>
          <a:noFill/>
        </p:spPr>
        <p:txBody>
          <a:bodyPr wrap="none" rtlCol="0">
            <a:spAutoFit/>
          </a:bodyPr>
          <a:lstStyle/>
          <a:p>
            <a:r>
              <a:rPr lang="en-US" dirty="0">
                <a:solidFill>
                  <a:srgbClr val="7030A0"/>
                </a:solidFill>
              </a:rPr>
              <a:t>Protected mode</a:t>
            </a:r>
          </a:p>
        </p:txBody>
      </p:sp>
      <p:sp>
        <p:nvSpPr>
          <p:cNvPr id="8" name="TextBox 7"/>
          <p:cNvSpPr txBox="1"/>
          <p:nvPr/>
        </p:nvSpPr>
        <p:spPr>
          <a:xfrm>
            <a:off x="7420233" y="3478427"/>
            <a:ext cx="234360" cy="338554"/>
          </a:xfrm>
          <a:prstGeom prst="rect">
            <a:avLst/>
          </a:prstGeom>
          <a:noFill/>
        </p:spPr>
        <p:txBody>
          <a:bodyPr wrap="none" rtlCol="0">
            <a:spAutoFit/>
          </a:bodyPr>
          <a:lstStyle/>
          <a:p>
            <a:pPr algn="ctr"/>
            <a:r>
              <a:rPr lang="en-US" sz="800" dirty="0">
                <a:solidFill>
                  <a:srgbClr val="FF0000"/>
                </a:solidFill>
              </a:rPr>
              <a:t>T</a:t>
            </a:r>
          </a:p>
          <a:p>
            <a:pPr algn="ctr"/>
            <a:r>
              <a:rPr lang="en-US" sz="800" dirty="0">
                <a:solidFill>
                  <a:srgbClr val="FF0000"/>
                </a:solidFill>
              </a:rPr>
              <a:t>I</a:t>
            </a:r>
          </a:p>
        </p:txBody>
      </p:sp>
      <p:sp>
        <p:nvSpPr>
          <p:cNvPr id="9" name="TextBox 8"/>
          <p:cNvSpPr txBox="1"/>
          <p:nvPr/>
        </p:nvSpPr>
        <p:spPr>
          <a:xfrm>
            <a:off x="9508524" y="1946189"/>
            <a:ext cx="1191224" cy="461665"/>
          </a:xfrm>
          <a:prstGeom prst="rect">
            <a:avLst/>
          </a:prstGeom>
          <a:noFill/>
        </p:spPr>
        <p:txBody>
          <a:bodyPr wrap="none" rtlCol="0">
            <a:spAutoFit/>
          </a:bodyPr>
          <a:lstStyle/>
          <a:p>
            <a:r>
              <a:rPr lang="en-US" sz="1200" dirty="0">
                <a:solidFill>
                  <a:srgbClr val="00B050"/>
                </a:solidFill>
              </a:rPr>
              <a:t>TI = 0 – use GDT</a:t>
            </a:r>
          </a:p>
          <a:p>
            <a:r>
              <a:rPr lang="en-US" sz="1200" dirty="0">
                <a:solidFill>
                  <a:srgbClr val="00B050"/>
                </a:solidFill>
              </a:rPr>
              <a:t>TI = 1 – use LDT</a:t>
            </a:r>
          </a:p>
        </p:txBody>
      </p:sp>
      <p:sp>
        <p:nvSpPr>
          <p:cNvPr id="10" name="TextBox 9"/>
          <p:cNvSpPr txBox="1"/>
          <p:nvPr/>
        </p:nvSpPr>
        <p:spPr>
          <a:xfrm>
            <a:off x="8872152" y="5152768"/>
            <a:ext cx="1907317" cy="338554"/>
          </a:xfrm>
          <a:prstGeom prst="rect">
            <a:avLst/>
          </a:prstGeom>
          <a:noFill/>
        </p:spPr>
        <p:txBody>
          <a:bodyPr wrap="none" rtlCol="0">
            <a:spAutoFit/>
          </a:bodyPr>
          <a:lstStyle/>
          <a:p>
            <a:r>
              <a:rPr lang="en-US" sz="1600" dirty="0"/>
              <a:t>Memory limit – </a:t>
            </a:r>
            <a:r>
              <a:rPr lang="en-US" sz="1600" dirty="0">
                <a:solidFill>
                  <a:srgbClr val="FF0000"/>
                </a:solidFill>
              </a:rPr>
              <a:t>4 GB</a:t>
            </a:r>
          </a:p>
        </p:txBody>
      </p:sp>
      <p:sp>
        <p:nvSpPr>
          <p:cNvPr id="11" name="TextBox 10"/>
          <p:cNvSpPr txBox="1"/>
          <p:nvPr/>
        </p:nvSpPr>
        <p:spPr>
          <a:xfrm>
            <a:off x="6233984" y="5616146"/>
            <a:ext cx="4701928" cy="246221"/>
          </a:xfrm>
          <a:prstGeom prst="rect">
            <a:avLst/>
          </a:prstGeom>
          <a:noFill/>
        </p:spPr>
        <p:txBody>
          <a:bodyPr wrap="none" rtlCol="0">
            <a:spAutoFit/>
          </a:bodyPr>
          <a:lstStyle/>
          <a:p>
            <a:r>
              <a:rPr lang="en-US" sz="1000" dirty="0">
                <a:solidFill>
                  <a:schemeClr val="tx2">
                    <a:lumMod val="60000"/>
                    <a:lumOff val="40000"/>
                  </a:schemeClr>
                </a:solidFill>
              </a:rPr>
              <a:t>Source: http://duartes.org/gustavo/blog/post/memory-translation-and-segmentation/</a:t>
            </a:r>
          </a:p>
        </p:txBody>
      </p:sp>
    </p:spTree>
    <p:extLst>
      <p:ext uri="{BB962C8B-B14F-4D97-AF65-F5344CB8AC3E}">
        <p14:creationId xmlns:p14="http://schemas.microsoft.com/office/powerpoint/2010/main" val="33495275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Linux’s GDT</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38</a:t>
            </a:fld>
            <a:endParaRPr lang="en-US"/>
          </a:p>
        </p:txBody>
      </p:sp>
      <p:pic>
        <p:nvPicPr>
          <p:cNvPr id="6" name="Picture 5"/>
          <p:cNvPicPr>
            <a:picLocks noChangeAspect="1"/>
          </p:cNvPicPr>
          <p:nvPr/>
        </p:nvPicPr>
        <p:blipFill>
          <a:blip r:embed="rId3"/>
          <a:stretch>
            <a:fillRect/>
          </a:stretch>
        </p:blipFill>
        <p:spPr>
          <a:xfrm>
            <a:off x="3408920" y="1716817"/>
            <a:ext cx="5448300" cy="3943350"/>
          </a:xfrm>
          <a:prstGeom prst="rect">
            <a:avLst/>
          </a:prstGeom>
        </p:spPr>
      </p:pic>
    </p:spTree>
    <p:extLst>
      <p:ext uri="{BB962C8B-B14F-4D97-AF65-F5344CB8AC3E}">
        <p14:creationId xmlns:p14="http://schemas.microsoft.com/office/powerpoint/2010/main" val="4960189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Protection Rings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39</a:t>
            </a:fld>
            <a:endParaRPr lang="en-US"/>
          </a:p>
        </p:txBody>
      </p:sp>
      <p:pic>
        <p:nvPicPr>
          <p:cNvPr id="6" name="Picture 5"/>
          <p:cNvPicPr>
            <a:picLocks noChangeAspect="1"/>
          </p:cNvPicPr>
          <p:nvPr/>
        </p:nvPicPr>
        <p:blipFill>
          <a:blip r:embed="rId3"/>
          <a:stretch>
            <a:fillRect/>
          </a:stretch>
        </p:blipFill>
        <p:spPr>
          <a:xfrm>
            <a:off x="3694670" y="1562945"/>
            <a:ext cx="4858780" cy="3850215"/>
          </a:xfrm>
          <a:prstGeom prst="rect">
            <a:avLst/>
          </a:prstGeom>
        </p:spPr>
      </p:pic>
    </p:spTree>
    <p:extLst>
      <p:ext uri="{BB962C8B-B14F-4D97-AF65-F5344CB8AC3E}">
        <p14:creationId xmlns:p14="http://schemas.microsoft.com/office/powerpoint/2010/main" val="3027897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Date Placeholder 3"/>
          <p:cNvSpPr>
            <a:spLocks noGrp="1"/>
          </p:cNvSpPr>
          <p:nvPr>
            <p:ph type="dt" sz="quarter" idx="10"/>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r>
              <a:rPr lang="en-US" altLang="en-US" sz="1400">
                <a:solidFill>
                  <a:srgbClr val="660066"/>
                </a:solidFill>
                <a:cs typeface="Arial" panose="020B0604020202020204" pitchFamily="34" charset="0"/>
              </a:rPr>
              <a:t>CS5250 - 2021/2022 Sem 2</a:t>
            </a:r>
          </a:p>
        </p:txBody>
      </p:sp>
      <p:sp>
        <p:nvSpPr>
          <p:cNvPr id="44036" name="Slide Number Placeholder 5"/>
          <p:cNvSpPr>
            <a:spLocks noGrp="1"/>
          </p:cNvSpPr>
          <p:nvPr>
            <p:ph type="sldNum" sz="quarter" idx="12"/>
          </p:nvPr>
        </p:nvSpPr>
        <p:spPr>
          <a:noFill/>
        </p:spPr>
        <p:txBody>
          <a:bodyPr/>
          <a:lstStyle>
            <a:lvl1pPr eaLnBrk="0" hangingPunct="0">
              <a:spcBef>
                <a:spcPct val="20000"/>
              </a:spcBef>
              <a:buClr>
                <a:srgbClr val="0066FF"/>
              </a:buClr>
              <a:buSzPct val="80000"/>
              <a:buFont typeface="Arial Unicode MS" panose="020B0604020202020204" pitchFamily="34" charset="-128"/>
              <a:buChar char="➤"/>
              <a:defRPr sz="3200">
                <a:solidFill>
                  <a:schemeClr val="tx1"/>
                </a:solidFill>
                <a:latin typeface="Arial" panose="020B0604020202020204" pitchFamily="34" charset="0"/>
              </a:defRPr>
            </a:lvl1pPr>
            <a:lvl2pPr marL="742950" indent="-285750" eaLnBrk="0" hangingPunct="0">
              <a:spcBef>
                <a:spcPct val="20000"/>
              </a:spcBef>
              <a:buChar char="–"/>
              <a:defRPr sz="2800">
                <a:solidFill>
                  <a:srgbClr val="660066"/>
                </a:solidFill>
                <a:latin typeface="Arial" panose="020B0604020202020204" pitchFamily="34" charset="0"/>
              </a:defRPr>
            </a:lvl2pPr>
            <a:lvl3pPr marL="1143000" indent="-228600" eaLnBrk="0" hangingPunct="0">
              <a:spcBef>
                <a:spcPct val="20000"/>
              </a:spcBef>
              <a:buChar char="•"/>
              <a:defRPr sz="2400">
                <a:solidFill>
                  <a:srgbClr val="003300"/>
                </a:solidFill>
                <a:latin typeface="Arial" panose="020B0604020202020204" pitchFamily="34" charset="0"/>
              </a:defRPr>
            </a:lvl3pPr>
            <a:lvl4pPr marL="1600200" indent="-228600" eaLnBrk="0" hangingPunct="0">
              <a:spcBef>
                <a:spcPct val="20000"/>
              </a:spcBef>
              <a:buChar char="–"/>
              <a:defRPr sz="2000">
                <a:solidFill>
                  <a:srgbClr val="000066"/>
                </a:solidFill>
                <a:latin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SzTx/>
              <a:buFontTx/>
              <a:buNone/>
            </a:pPr>
            <a:fld id="{DA7F5C69-F9F4-4A6D-AC9C-9E6A53A382D1}" type="slidenum">
              <a:rPr lang="en-US" altLang="en-US" sz="1400">
                <a:solidFill>
                  <a:srgbClr val="660066"/>
                </a:solidFill>
              </a:rPr>
              <a:pPr eaLnBrk="1" hangingPunct="1">
                <a:spcBef>
                  <a:spcPct val="0"/>
                </a:spcBef>
                <a:buClrTx/>
                <a:buSzTx/>
                <a:buFontTx/>
                <a:buNone/>
              </a:pPr>
              <a:t>4</a:t>
            </a:fld>
            <a:endParaRPr lang="en-US" altLang="en-US" sz="1400">
              <a:solidFill>
                <a:srgbClr val="660066"/>
              </a:solidFill>
            </a:endParaRPr>
          </a:p>
        </p:txBody>
      </p:sp>
      <p:sp>
        <p:nvSpPr>
          <p:cNvPr id="44037" name="Rectangle 2"/>
          <p:cNvSpPr>
            <a:spLocks noGrp="1" noChangeArrowheads="1"/>
          </p:cNvSpPr>
          <p:nvPr>
            <p:ph type="title"/>
          </p:nvPr>
        </p:nvSpPr>
        <p:spPr/>
        <p:txBody>
          <a:bodyPr/>
          <a:lstStyle/>
          <a:p>
            <a:pPr eaLnBrk="1" hangingPunct="1"/>
            <a:r>
              <a:rPr lang="en-US" altLang="en-US">
                <a:solidFill>
                  <a:srgbClr val="0070C0"/>
                </a:solidFill>
              </a:rPr>
              <a:t>On December 23, 1947…</a:t>
            </a:r>
          </a:p>
        </p:txBody>
      </p:sp>
      <p:sp>
        <p:nvSpPr>
          <p:cNvPr id="44038" name="Rectangle 3"/>
          <p:cNvSpPr>
            <a:spLocks noGrp="1" noChangeArrowheads="1"/>
          </p:cNvSpPr>
          <p:nvPr>
            <p:ph type="body" idx="1"/>
          </p:nvPr>
        </p:nvSpPr>
        <p:spPr/>
        <p:txBody>
          <a:bodyPr/>
          <a:lstStyle/>
          <a:p>
            <a:pPr eaLnBrk="1" hangingPunct="1"/>
            <a:r>
              <a:rPr lang="en-US" altLang="en-US"/>
              <a:t>A single invention was to change the world</a:t>
            </a:r>
          </a:p>
        </p:txBody>
      </p:sp>
      <p:pic>
        <p:nvPicPr>
          <p:cNvPr id="4403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2667001"/>
            <a:ext cx="3238500" cy="290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759720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Segment Protection</a:t>
            </a:r>
          </a:p>
        </p:txBody>
      </p:sp>
      <p:sp>
        <p:nvSpPr>
          <p:cNvPr id="3" name="Content Placeholder 2"/>
          <p:cNvSpPr>
            <a:spLocks noGrp="1"/>
          </p:cNvSpPr>
          <p:nvPr>
            <p:ph idx="1"/>
          </p:nvPr>
        </p:nvSpPr>
        <p:spPr/>
        <p:txBody>
          <a:bodyPr/>
          <a:lstStyle/>
          <a:p>
            <a:r>
              <a:rPr lang="en-US" dirty="0"/>
              <a:t>Two crucial point of protection</a:t>
            </a:r>
          </a:p>
          <a:p>
            <a:pPr lvl="1"/>
            <a:r>
              <a:rPr lang="en-US" dirty="0"/>
              <a:t>when a segment selector is loaded </a:t>
            </a:r>
          </a:p>
          <a:p>
            <a:pPr lvl="1"/>
            <a:r>
              <a:rPr lang="en-US" dirty="0"/>
              <a:t>when a page of memory is accessed with a linear address</a:t>
            </a:r>
          </a:p>
          <a:p>
            <a:pPr lvl="1"/>
            <a:endParaRPr lang="en-US" dirty="0"/>
          </a:p>
          <a:p>
            <a:r>
              <a:rPr lang="en-US" dirty="0"/>
              <a:t>All user code runs in Ring 3</a:t>
            </a:r>
          </a:p>
          <a:p>
            <a:endParaRPr lang="en-US" dirty="0"/>
          </a:p>
          <a:p>
            <a:r>
              <a:rPr lang="en-US" dirty="0"/>
              <a:t>All kernel code runs in Ring 0</a:t>
            </a:r>
          </a:p>
          <a:p>
            <a:endParaRPr lang="en-US" dirty="0"/>
          </a:p>
          <a:p>
            <a:r>
              <a:rPr lang="en-US" dirty="0"/>
              <a:t>Current Privilege Level (CPL) – 2 bits in CS register</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40</a:t>
            </a:fld>
            <a:endParaRPr lang="en-US"/>
          </a:p>
        </p:txBody>
      </p:sp>
      <p:pic>
        <p:nvPicPr>
          <p:cNvPr id="6" name="Picture 5"/>
          <p:cNvPicPr>
            <a:picLocks noChangeAspect="1"/>
          </p:cNvPicPr>
          <p:nvPr/>
        </p:nvPicPr>
        <p:blipFill>
          <a:blip r:embed="rId3"/>
          <a:stretch>
            <a:fillRect/>
          </a:stretch>
        </p:blipFill>
        <p:spPr>
          <a:xfrm>
            <a:off x="7414144" y="3290596"/>
            <a:ext cx="4019550" cy="1981200"/>
          </a:xfrm>
          <a:prstGeom prst="rect">
            <a:avLst/>
          </a:prstGeom>
        </p:spPr>
      </p:pic>
    </p:spTree>
    <p:extLst>
      <p:ext uri="{BB962C8B-B14F-4D97-AF65-F5344CB8AC3E}">
        <p14:creationId xmlns:p14="http://schemas.microsoft.com/office/powerpoint/2010/main" val="4420809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Switching from Ring 3 to Ring 0</a:t>
            </a:r>
          </a:p>
        </p:txBody>
      </p:sp>
      <p:sp>
        <p:nvSpPr>
          <p:cNvPr id="3" name="Content Placeholder 2"/>
          <p:cNvSpPr>
            <a:spLocks noGrp="1"/>
          </p:cNvSpPr>
          <p:nvPr>
            <p:ph idx="1"/>
          </p:nvPr>
        </p:nvSpPr>
        <p:spPr>
          <a:xfrm>
            <a:off x="838200" y="1825625"/>
            <a:ext cx="5631024" cy="4351338"/>
          </a:xfrm>
        </p:spPr>
        <p:txBody>
          <a:bodyPr/>
          <a:lstStyle/>
          <a:p>
            <a:r>
              <a:rPr lang="en-US" dirty="0"/>
              <a:t>Transit due to interrupt using an interrupt-gate (the handler)</a:t>
            </a:r>
          </a:p>
          <a:p>
            <a:pPr lvl="1"/>
            <a:r>
              <a:rPr lang="en-US" dirty="0"/>
              <a:t>Interrupt can </a:t>
            </a:r>
            <a:r>
              <a:rPr lang="en-US" dirty="0">
                <a:solidFill>
                  <a:srgbClr val="FF0000"/>
                </a:solidFill>
              </a:rPr>
              <a:t>never</a:t>
            </a:r>
            <a:r>
              <a:rPr lang="en-US" dirty="0"/>
              <a:t> go from higher privilege to lower privilege</a:t>
            </a:r>
          </a:p>
          <a:p>
            <a:endParaRPr lang="en-US" dirty="0"/>
          </a:p>
          <a:p>
            <a:r>
              <a:rPr lang="en-US" dirty="0"/>
              <a:t>Using SYSENTER instruction</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41</a:t>
            </a:fld>
            <a:endParaRPr lang="en-US"/>
          </a:p>
        </p:txBody>
      </p:sp>
      <p:pic>
        <p:nvPicPr>
          <p:cNvPr id="6" name="Picture 5"/>
          <p:cNvPicPr>
            <a:picLocks noChangeAspect="1"/>
          </p:cNvPicPr>
          <p:nvPr/>
        </p:nvPicPr>
        <p:blipFill>
          <a:blip r:embed="rId3"/>
          <a:stretch>
            <a:fillRect/>
          </a:stretch>
        </p:blipFill>
        <p:spPr>
          <a:xfrm>
            <a:off x="6944600" y="2425960"/>
            <a:ext cx="4145440" cy="2937101"/>
          </a:xfrm>
          <a:prstGeom prst="rect">
            <a:avLst/>
          </a:prstGeom>
        </p:spPr>
      </p:pic>
    </p:spTree>
    <p:extLst>
      <p:ext uri="{BB962C8B-B14F-4D97-AF65-F5344CB8AC3E}">
        <p14:creationId xmlns:p14="http://schemas.microsoft.com/office/powerpoint/2010/main" val="716122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Switching from Ring 0 to Ring 3</a:t>
            </a:r>
          </a:p>
        </p:txBody>
      </p:sp>
      <p:sp>
        <p:nvSpPr>
          <p:cNvPr id="3" name="Content Placeholder 2"/>
          <p:cNvSpPr>
            <a:spLocks noGrp="1"/>
          </p:cNvSpPr>
          <p:nvPr>
            <p:ph idx="1"/>
          </p:nvPr>
        </p:nvSpPr>
        <p:spPr/>
        <p:txBody>
          <a:bodyPr/>
          <a:lstStyle/>
          <a:p>
            <a:r>
              <a:rPr lang="en-US" dirty="0"/>
              <a:t>Through an interrupt return instruction (IRET)</a:t>
            </a:r>
          </a:p>
          <a:p>
            <a:endParaRPr lang="en-US" dirty="0"/>
          </a:p>
          <a:p>
            <a:r>
              <a:rPr lang="en-US" dirty="0"/>
              <a:t>Through SYSEXIT instruction</a:t>
            </a:r>
          </a:p>
          <a:p>
            <a:endParaRPr lang="en-US" dirty="0"/>
          </a:p>
          <a:p>
            <a:r>
              <a:rPr lang="en-US" dirty="0"/>
              <a:t>For more details: </a:t>
            </a:r>
            <a:r>
              <a:rPr lang="en-US" dirty="0">
                <a:hlinkClick r:id="rId3"/>
              </a:rPr>
              <a:t>http://duartes.org/gustavo/blog/post/cpu-rings-privilege-and-protection/</a:t>
            </a:r>
            <a:r>
              <a:rPr lang="en-US" dirty="0"/>
              <a:t> </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42</a:t>
            </a:fld>
            <a:endParaRPr lang="en-US"/>
          </a:p>
        </p:txBody>
      </p:sp>
    </p:spTree>
    <p:extLst>
      <p:ext uri="{BB962C8B-B14F-4D97-AF65-F5344CB8AC3E}">
        <p14:creationId xmlns:p14="http://schemas.microsoft.com/office/powerpoint/2010/main" val="39691393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Instruction Encoding</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43</a:t>
            </a:fld>
            <a:endParaRPr lang="en-US"/>
          </a:p>
        </p:txBody>
      </p:sp>
      <p:pic>
        <p:nvPicPr>
          <p:cNvPr id="6" name="Picture 5"/>
          <p:cNvPicPr>
            <a:picLocks noChangeAspect="1"/>
          </p:cNvPicPr>
          <p:nvPr/>
        </p:nvPicPr>
        <p:blipFill>
          <a:blip r:embed="rId3"/>
          <a:stretch>
            <a:fillRect/>
          </a:stretch>
        </p:blipFill>
        <p:spPr>
          <a:xfrm>
            <a:off x="2020458" y="1725148"/>
            <a:ext cx="7864948" cy="4524795"/>
          </a:xfrm>
          <a:prstGeom prst="rect">
            <a:avLst/>
          </a:prstGeom>
        </p:spPr>
      </p:pic>
    </p:spTree>
    <p:extLst>
      <p:ext uri="{BB962C8B-B14F-4D97-AF65-F5344CB8AC3E}">
        <p14:creationId xmlns:p14="http://schemas.microsoft.com/office/powerpoint/2010/main" val="21890093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rgbClr val="0070C0"/>
                </a:solidFill>
              </a:rPr>
              <a:t>ModRM</a:t>
            </a:r>
            <a:r>
              <a:rPr lang="en-US" dirty="0">
                <a:solidFill>
                  <a:srgbClr val="0070C0"/>
                </a:solidFill>
              </a:rPr>
              <a:t> byte</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44</a:t>
            </a:fld>
            <a:endParaRPr lang="en-US"/>
          </a:p>
        </p:txBody>
      </p:sp>
      <p:pic>
        <p:nvPicPr>
          <p:cNvPr id="6" name="Picture 5"/>
          <p:cNvPicPr>
            <a:picLocks noChangeAspect="1"/>
          </p:cNvPicPr>
          <p:nvPr/>
        </p:nvPicPr>
        <p:blipFill>
          <a:blip r:embed="rId3"/>
          <a:stretch>
            <a:fillRect/>
          </a:stretch>
        </p:blipFill>
        <p:spPr>
          <a:xfrm>
            <a:off x="4372445" y="1013254"/>
            <a:ext cx="3642070" cy="4964456"/>
          </a:xfrm>
          <a:prstGeom prst="rect">
            <a:avLst/>
          </a:prstGeom>
        </p:spPr>
      </p:pic>
      <p:sp>
        <p:nvSpPr>
          <p:cNvPr id="7" name="TextBox 6"/>
          <p:cNvSpPr txBox="1"/>
          <p:nvPr/>
        </p:nvSpPr>
        <p:spPr>
          <a:xfrm>
            <a:off x="6808572" y="6011561"/>
            <a:ext cx="4044633" cy="276999"/>
          </a:xfrm>
          <a:prstGeom prst="rect">
            <a:avLst/>
          </a:prstGeom>
          <a:noFill/>
        </p:spPr>
        <p:txBody>
          <a:bodyPr wrap="none" rtlCol="0">
            <a:spAutoFit/>
          </a:bodyPr>
          <a:lstStyle/>
          <a:p>
            <a:r>
              <a:rPr lang="en-US" sz="1200" dirty="0">
                <a:solidFill>
                  <a:srgbClr val="00B050"/>
                </a:solidFill>
              </a:rPr>
              <a:t>Source: http://www.c-jump.com/CIS77/CPU/x86/lecture.html</a:t>
            </a:r>
          </a:p>
        </p:txBody>
      </p:sp>
    </p:spTree>
    <p:extLst>
      <p:ext uri="{BB962C8B-B14F-4D97-AF65-F5344CB8AC3E}">
        <p14:creationId xmlns:p14="http://schemas.microsoft.com/office/powerpoint/2010/main" val="21063979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SIB byte</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45</a:t>
            </a:fld>
            <a:endParaRPr lang="en-US"/>
          </a:p>
        </p:txBody>
      </p:sp>
      <p:pic>
        <p:nvPicPr>
          <p:cNvPr id="6" name="Picture 5"/>
          <p:cNvPicPr>
            <a:picLocks noChangeAspect="1"/>
          </p:cNvPicPr>
          <p:nvPr/>
        </p:nvPicPr>
        <p:blipFill>
          <a:blip r:embed="rId3"/>
          <a:stretch>
            <a:fillRect/>
          </a:stretch>
        </p:blipFill>
        <p:spPr>
          <a:xfrm>
            <a:off x="4619224" y="932934"/>
            <a:ext cx="3380762" cy="5476062"/>
          </a:xfrm>
          <a:prstGeom prst="rect">
            <a:avLst/>
          </a:prstGeom>
        </p:spPr>
      </p:pic>
    </p:spTree>
    <p:extLst>
      <p:ext uri="{BB962C8B-B14F-4D97-AF65-F5344CB8AC3E}">
        <p14:creationId xmlns:p14="http://schemas.microsoft.com/office/powerpoint/2010/main" val="16249304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In 64 bits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46</a:t>
            </a:fld>
            <a:endParaRPr lang="en-US"/>
          </a:p>
        </p:txBody>
      </p:sp>
      <p:pic>
        <p:nvPicPr>
          <p:cNvPr id="6" name="Picture 5"/>
          <p:cNvPicPr>
            <a:picLocks noChangeAspect="1"/>
          </p:cNvPicPr>
          <p:nvPr/>
        </p:nvPicPr>
        <p:blipFill>
          <a:blip r:embed="rId2"/>
          <a:stretch>
            <a:fillRect/>
          </a:stretch>
        </p:blipFill>
        <p:spPr>
          <a:xfrm>
            <a:off x="1120139" y="1646602"/>
            <a:ext cx="5130356" cy="4491531"/>
          </a:xfrm>
          <a:prstGeom prst="rect">
            <a:avLst/>
          </a:prstGeom>
        </p:spPr>
      </p:pic>
      <p:pic>
        <p:nvPicPr>
          <p:cNvPr id="7" name="Picture 6"/>
          <p:cNvPicPr>
            <a:picLocks noChangeAspect="1"/>
          </p:cNvPicPr>
          <p:nvPr/>
        </p:nvPicPr>
        <p:blipFill>
          <a:blip r:embed="rId3"/>
          <a:stretch>
            <a:fillRect/>
          </a:stretch>
        </p:blipFill>
        <p:spPr>
          <a:xfrm>
            <a:off x="6704647" y="1646804"/>
            <a:ext cx="5103305" cy="4410667"/>
          </a:xfrm>
          <a:prstGeom prst="rect">
            <a:avLst/>
          </a:prstGeom>
        </p:spPr>
      </p:pic>
    </p:spTree>
    <p:extLst>
      <p:ext uri="{BB962C8B-B14F-4D97-AF65-F5344CB8AC3E}">
        <p14:creationId xmlns:p14="http://schemas.microsoft.com/office/powerpoint/2010/main" val="1549726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1">
                    <a:lumMod val="75000"/>
                  </a:schemeClr>
                </a:solidFill>
              </a:rPr>
              <a:t>ModRM</a:t>
            </a:r>
            <a:r>
              <a:rPr lang="en-US" dirty="0">
                <a:solidFill>
                  <a:schemeClr val="accent1">
                    <a:lumMod val="75000"/>
                  </a:schemeClr>
                </a:solidFill>
              </a:rPr>
              <a:t> in 64 bit</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47</a:t>
            </a:fld>
            <a:endParaRPr lang="en-US"/>
          </a:p>
        </p:txBody>
      </p:sp>
      <p:pic>
        <p:nvPicPr>
          <p:cNvPr id="6" name="Picture 5"/>
          <p:cNvPicPr>
            <a:picLocks noChangeAspect="1"/>
          </p:cNvPicPr>
          <p:nvPr/>
        </p:nvPicPr>
        <p:blipFill>
          <a:blip r:embed="rId2"/>
          <a:stretch>
            <a:fillRect/>
          </a:stretch>
        </p:blipFill>
        <p:spPr>
          <a:xfrm>
            <a:off x="1009650" y="2129599"/>
            <a:ext cx="10344150" cy="2867025"/>
          </a:xfrm>
          <a:prstGeom prst="rect">
            <a:avLst/>
          </a:prstGeom>
        </p:spPr>
      </p:pic>
    </p:spTree>
    <p:extLst>
      <p:ext uri="{BB962C8B-B14F-4D97-AF65-F5344CB8AC3E}">
        <p14:creationId xmlns:p14="http://schemas.microsoft.com/office/powerpoint/2010/main" val="18070569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SIB in 64 bits</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48</a:t>
            </a:fld>
            <a:endParaRPr lang="en-US"/>
          </a:p>
        </p:txBody>
      </p:sp>
      <p:pic>
        <p:nvPicPr>
          <p:cNvPr id="6" name="Picture 5"/>
          <p:cNvPicPr>
            <a:picLocks noChangeAspect="1"/>
          </p:cNvPicPr>
          <p:nvPr/>
        </p:nvPicPr>
        <p:blipFill>
          <a:blip r:embed="rId2"/>
          <a:stretch>
            <a:fillRect/>
          </a:stretch>
        </p:blipFill>
        <p:spPr>
          <a:xfrm>
            <a:off x="2448877" y="1446311"/>
            <a:ext cx="6161723" cy="4704362"/>
          </a:xfrm>
          <a:prstGeom prst="rect">
            <a:avLst/>
          </a:prstGeom>
        </p:spPr>
      </p:pic>
    </p:spTree>
    <p:extLst>
      <p:ext uri="{BB962C8B-B14F-4D97-AF65-F5344CB8AC3E}">
        <p14:creationId xmlns:p14="http://schemas.microsoft.com/office/powerpoint/2010/main" val="42692050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The Ultimate Authority</a:t>
            </a:r>
          </a:p>
        </p:txBody>
      </p:sp>
      <p:sp>
        <p:nvSpPr>
          <p:cNvPr id="3" name="Content Placeholder 2"/>
          <p:cNvSpPr>
            <a:spLocks noGrp="1"/>
          </p:cNvSpPr>
          <p:nvPr>
            <p:ph idx="1"/>
          </p:nvPr>
        </p:nvSpPr>
        <p:spPr/>
        <p:txBody>
          <a:bodyPr/>
          <a:lstStyle/>
          <a:p>
            <a:pPr marL="0" indent="0">
              <a:buNone/>
            </a:pPr>
            <a:endParaRPr lang="en-US" dirty="0"/>
          </a:p>
          <a:p>
            <a:pPr marL="0" indent="0">
              <a:buNone/>
            </a:pPr>
            <a:r>
              <a:rPr lang="en-US" dirty="0">
                <a:hlinkClick r:id="rId3"/>
              </a:rPr>
              <a:t>https://software.intel.com/en-us/articles/intel-sdm</a:t>
            </a:r>
            <a:endParaRPr lang="en-US" dirty="0"/>
          </a:p>
          <a:p>
            <a:pPr marL="0" indent="0">
              <a:buNone/>
            </a:pPr>
            <a:endParaRPr lang="en-US" dirty="0"/>
          </a:p>
          <a:p>
            <a:pPr marL="0" indent="0">
              <a:buNone/>
            </a:pPr>
            <a:r>
              <a:rPr lang="en-US" dirty="0"/>
              <a:t>All 5066 pages of the full glory…</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49</a:t>
            </a:fld>
            <a:endParaRPr lang="en-US"/>
          </a:p>
        </p:txBody>
      </p:sp>
    </p:spTree>
    <p:extLst>
      <p:ext uri="{BB962C8B-B14F-4D97-AF65-F5344CB8AC3E}">
        <p14:creationId xmlns:p14="http://schemas.microsoft.com/office/powerpoint/2010/main" val="1343428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70C0"/>
                </a:solidFill>
              </a:rPr>
              <a:t>And Silicon Valley came to be</a:t>
            </a:r>
          </a:p>
        </p:txBody>
      </p:sp>
      <p:sp>
        <p:nvSpPr>
          <p:cNvPr id="3" name="Content Placeholder 2"/>
          <p:cNvSpPr>
            <a:spLocks noGrp="1"/>
          </p:cNvSpPr>
          <p:nvPr>
            <p:ph idx="1"/>
          </p:nvPr>
        </p:nvSpPr>
        <p:spPr/>
        <p:txBody>
          <a:bodyPr>
            <a:normAutofit lnSpcReduction="10000"/>
          </a:bodyPr>
          <a:lstStyle/>
          <a:p>
            <a:r>
              <a:rPr lang="en-US"/>
              <a:t>In 1956, William Shockley opened Shockley Semiconductor Laboratory</a:t>
            </a:r>
          </a:p>
          <a:p>
            <a:r>
              <a:rPr lang="en-US"/>
              <a:t>In 1957, Shockley and eight others started Fairchild Semiconductors</a:t>
            </a:r>
          </a:p>
          <a:p>
            <a:r>
              <a:rPr lang="en-US"/>
              <a:t>The </a:t>
            </a:r>
            <a:r>
              <a:rPr lang="en-US" b="1">
                <a:solidFill>
                  <a:srgbClr val="FF0000"/>
                </a:solidFill>
              </a:rPr>
              <a:t>traitorous eight </a:t>
            </a:r>
            <a:r>
              <a:rPr lang="en-US"/>
              <a:t>left Fairchild and started </a:t>
            </a:r>
            <a:br>
              <a:rPr lang="en-US"/>
            </a:br>
            <a:r>
              <a:rPr lang="en-US"/>
              <a:t>various ventures in semiconductors</a:t>
            </a:r>
          </a:p>
          <a:p>
            <a:pPr lvl="1"/>
            <a:r>
              <a:rPr lang="en-US"/>
              <a:t>Robert Noyce and Gordon Moore founded Intel</a:t>
            </a:r>
            <a:br>
              <a:rPr lang="en-US"/>
            </a:br>
            <a:r>
              <a:rPr lang="en-US"/>
              <a:t>Corp. in 1968</a:t>
            </a:r>
          </a:p>
          <a:p>
            <a:r>
              <a:rPr lang="en-US"/>
              <a:t>In 1969, another group of Fairchild engineers</a:t>
            </a:r>
            <a:br>
              <a:rPr lang="en-US"/>
            </a:br>
            <a:r>
              <a:rPr lang="en-US"/>
              <a:t>founded AMD</a:t>
            </a:r>
          </a:p>
          <a:p>
            <a:r>
              <a:rPr lang="en-US"/>
              <a:t>Most in today’s Silicon Valley area</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5</a:t>
            </a:fld>
            <a:endParaRPr lang="en-US"/>
          </a:p>
        </p:txBody>
      </p:sp>
      <p:pic>
        <p:nvPicPr>
          <p:cNvPr id="7" name="Picture 6"/>
          <p:cNvPicPr>
            <a:picLocks noChangeAspect="1"/>
          </p:cNvPicPr>
          <p:nvPr/>
        </p:nvPicPr>
        <p:blipFill>
          <a:blip r:embed="rId2"/>
          <a:stretch>
            <a:fillRect/>
          </a:stretch>
        </p:blipFill>
        <p:spPr>
          <a:xfrm>
            <a:off x="8124178" y="3153839"/>
            <a:ext cx="3229622" cy="3112818"/>
          </a:xfrm>
          <a:prstGeom prst="rect">
            <a:avLst/>
          </a:prstGeom>
        </p:spPr>
      </p:pic>
      <p:sp>
        <p:nvSpPr>
          <p:cNvPr id="8" name="TextBox 7"/>
          <p:cNvSpPr txBox="1"/>
          <p:nvPr/>
        </p:nvSpPr>
        <p:spPr>
          <a:xfrm>
            <a:off x="8039819" y="6173400"/>
            <a:ext cx="1310936" cy="276999"/>
          </a:xfrm>
          <a:prstGeom prst="rect">
            <a:avLst/>
          </a:prstGeom>
          <a:noFill/>
        </p:spPr>
        <p:txBody>
          <a:bodyPr wrap="none" rtlCol="0">
            <a:spAutoFit/>
          </a:bodyPr>
          <a:lstStyle/>
          <a:p>
            <a:r>
              <a:rPr lang="en-US" sz="1200"/>
              <a:t>Source: Wikipedia</a:t>
            </a:r>
          </a:p>
        </p:txBody>
      </p:sp>
    </p:spTree>
    <p:extLst>
      <p:ext uri="{BB962C8B-B14F-4D97-AF65-F5344CB8AC3E}">
        <p14:creationId xmlns:p14="http://schemas.microsoft.com/office/powerpoint/2010/main" val="5523827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50</a:t>
            </a:fld>
            <a:endParaRPr lang="en-US"/>
          </a:p>
        </p:txBody>
      </p:sp>
      <p:pic>
        <p:nvPicPr>
          <p:cNvPr id="6" name="Picture 5"/>
          <p:cNvPicPr>
            <a:picLocks noChangeAspect="1"/>
          </p:cNvPicPr>
          <p:nvPr/>
        </p:nvPicPr>
        <p:blipFill>
          <a:blip r:embed="rId3"/>
          <a:stretch>
            <a:fillRect/>
          </a:stretch>
        </p:blipFill>
        <p:spPr>
          <a:xfrm>
            <a:off x="2211859" y="1823227"/>
            <a:ext cx="7809212" cy="3473188"/>
          </a:xfrm>
          <a:prstGeom prst="rect">
            <a:avLst/>
          </a:prstGeom>
        </p:spPr>
      </p:pic>
    </p:spTree>
    <p:extLst>
      <p:ext uri="{BB962C8B-B14F-4D97-AF65-F5344CB8AC3E}">
        <p14:creationId xmlns:p14="http://schemas.microsoft.com/office/powerpoint/2010/main" val="6624127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rgbClr val="0070C0"/>
                </a:solidFill>
              </a:rPr>
              <a:t>IA programming</a:t>
            </a:r>
          </a:p>
        </p:txBody>
      </p:sp>
      <p:sp>
        <p:nvSpPr>
          <p:cNvPr id="4" name="Text Box 5"/>
          <p:cNvSpPr txBox="1">
            <a:spLocks noGrp="1" noChangeArrowheads="1"/>
          </p:cNvSpPr>
          <p:nvPr>
            <p:ph type="subTitle" idx="1"/>
          </p:nvPr>
        </p:nvSpPr>
        <p:spPr bwMode="auto">
          <a:xfrm>
            <a:off x="1252151" y="5307270"/>
            <a:ext cx="7842422" cy="424732"/>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en-US" dirty="0"/>
              <a:t>Slides adapted from CMU’s 2002 mounting of 15-213 module </a:t>
            </a:r>
          </a:p>
        </p:txBody>
      </p:sp>
    </p:spTree>
    <p:extLst>
      <p:ext uri="{BB962C8B-B14F-4D97-AF65-F5344CB8AC3E}">
        <p14:creationId xmlns:p14="http://schemas.microsoft.com/office/powerpoint/2010/main" val="9332233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Date Placeholder 4"/>
          <p:cNvSpPr>
            <a:spLocks noGrp="1"/>
          </p:cNvSpPr>
          <p:nvPr>
            <p:ph type="dt" sz="half" idx="10"/>
          </p:nvPr>
        </p:nvSpPr>
        <p:spPr/>
        <p:txBody>
          <a:bodyPr/>
          <a:lstStyle/>
          <a:p>
            <a:r>
              <a:rPr lang="en-US" altLang="en-US"/>
              <a:t>CS5250 - 2021/2022 Sem 2</a:t>
            </a:r>
          </a:p>
        </p:txBody>
      </p:sp>
      <p:sp>
        <p:nvSpPr>
          <p:cNvPr id="20" name="Slide Number Placeholder 6"/>
          <p:cNvSpPr>
            <a:spLocks noGrp="1"/>
          </p:cNvSpPr>
          <p:nvPr>
            <p:ph type="sldNum" sz="quarter" idx="12"/>
          </p:nvPr>
        </p:nvSpPr>
        <p:spPr/>
        <p:txBody>
          <a:bodyPr/>
          <a:lstStyle/>
          <a:p>
            <a:fld id="{9144CB23-4105-4B18-816A-DD082918D64E}" type="slidenum">
              <a:rPr lang="en-US" altLang="en-US"/>
              <a:pPr/>
              <a:t>52</a:t>
            </a:fld>
            <a:endParaRPr lang="en-US" altLang="en-US"/>
          </a:p>
        </p:txBody>
      </p:sp>
      <p:sp>
        <p:nvSpPr>
          <p:cNvPr id="576514" name="Rectangle 2"/>
          <p:cNvSpPr>
            <a:spLocks noGrp="1" noChangeArrowheads="1"/>
          </p:cNvSpPr>
          <p:nvPr>
            <p:ph type="title"/>
          </p:nvPr>
        </p:nvSpPr>
        <p:spPr>
          <a:xfrm>
            <a:off x="1178011" y="377310"/>
            <a:ext cx="7924800" cy="838200"/>
          </a:xfrm>
        </p:spPr>
        <p:txBody>
          <a:bodyPr/>
          <a:lstStyle/>
          <a:p>
            <a:r>
              <a:rPr lang="en-US" altLang="en-US" sz="3600" dirty="0">
                <a:solidFill>
                  <a:srgbClr val="0070C0"/>
                </a:solidFill>
              </a:rPr>
              <a:t>Assembly Programmer’s View</a:t>
            </a:r>
          </a:p>
        </p:txBody>
      </p:sp>
      <p:sp>
        <p:nvSpPr>
          <p:cNvPr id="576515" name="Rectangle 3"/>
          <p:cNvSpPr>
            <a:spLocks noGrp="1" noChangeArrowheads="1"/>
          </p:cNvSpPr>
          <p:nvPr>
            <p:ph type="body" sz="half" idx="1"/>
          </p:nvPr>
        </p:nvSpPr>
        <p:spPr>
          <a:xfrm>
            <a:off x="1905001" y="3429000"/>
            <a:ext cx="4316413" cy="2325688"/>
          </a:xfrm>
        </p:spPr>
        <p:txBody>
          <a:bodyPr>
            <a:normAutofit fontScale="92500" lnSpcReduction="10000"/>
          </a:bodyPr>
          <a:lstStyle/>
          <a:p>
            <a:pPr marL="0" indent="0" defTabSz="895350">
              <a:tabLst>
                <a:tab pos="1371600" algn="l"/>
                <a:tab pos="4572000" algn="l"/>
              </a:tabLst>
            </a:pPr>
            <a:r>
              <a:rPr lang="en-US" altLang="en-US" sz="2000"/>
              <a:t>Programmer-Visible State</a:t>
            </a:r>
          </a:p>
          <a:p>
            <a:pPr marL="560388" lvl="1" indent="-222250" defTabSz="895350">
              <a:tabLst>
                <a:tab pos="1371600" algn="l"/>
                <a:tab pos="4572000" algn="l"/>
              </a:tabLst>
            </a:pPr>
            <a:r>
              <a:rPr lang="en-US" altLang="en-US" sz="1800"/>
              <a:t>EIP	Program Counter</a:t>
            </a:r>
          </a:p>
          <a:p>
            <a:pPr marL="839788" lvl="2" indent="-165100" defTabSz="895350">
              <a:tabLst>
                <a:tab pos="1371600" algn="l"/>
                <a:tab pos="4572000" algn="l"/>
              </a:tabLst>
            </a:pPr>
            <a:r>
              <a:rPr lang="en-US" altLang="en-US" sz="1600"/>
              <a:t>Address of next instruction</a:t>
            </a:r>
          </a:p>
          <a:p>
            <a:pPr marL="560388" lvl="1" indent="-222250" defTabSz="895350">
              <a:tabLst>
                <a:tab pos="1371600" algn="l"/>
                <a:tab pos="4572000" algn="l"/>
              </a:tabLst>
            </a:pPr>
            <a:r>
              <a:rPr lang="en-US" altLang="en-US" sz="1800"/>
              <a:t>Register File</a:t>
            </a:r>
          </a:p>
          <a:p>
            <a:pPr marL="839788" lvl="2" indent="-165100" defTabSz="895350">
              <a:tabLst>
                <a:tab pos="1371600" algn="l"/>
                <a:tab pos="4572000" algn="l"/>
              </a:tabLst>
            </a:pPr>
            <a:r>
              <a:rPr lang="en-US" altLang="en-US" sz="1600"/>
              <a:t>Heavily used program data</a:t>
            </a:r>
          </a:p>
          <a:p>
            <a:pPr marL="560388" lvl="1" indent="-222250" defTabSz="895350">
              <a:tabLst>
                <a:tab pos="1371600" algn="l"/>
                <a:tab pos="4572000" algn="l"/>
              </a:tabLst>
            </a:pPr>
            <a:r>
              <a:rPr lang="en-US" altLang="en-US" sz="1800"/>
              <a:t>Condition Codes</a:t>
            </a:r>
          </a:p>
          <a:p>
            <a:pPr marL="839788" lvl="2" indent="-165100" defTabSz="895350">
              <a:tabLst>
                <a:tab pos="1371600" algn="l"/>
                <a:tab pos="4572000" algn="l"/>
              </a:tabLst>
            </a:pPr>
            <a:r>
              <a:rPr lang="en-US" altLang="en-US" sz="1600"/>
              <a:t>Store status information about most recent arithmetic operation</a:t>
            </a:r>
          </a:p>
          <a:p>
            <a:pPr marL="839788" lvl="2" indent="-165100" defTabSz="895350">
              <a:tabLst>
                <a:tab pos="1371600" algn="l"/>
                <a:tab pos="4572000" algn="l"/>
              </a:tabLst>
            </a:pPr>
            <a:r>
              <a:rPr lang="en-US" altLang="en-US" sz="1600"/>
              <a:t>Used for conditional branching</a:t>
            </a:r>
          </a:p>
        </p:txBody>
      </p:sp>
      <p:sp>
        <p:nvSpPr>
          <p:cNvPr id="576516" name="Rectangle 4"/>
          <p:cNvSpPr>
            <a:spLocks noChangeArrowheads="1"/>
          </p:cNvSpPr>
          <p:nvPr/>
        </p:nvSpPr>
        <p:spPr bwMode="auto">
          <a:xfrm>
            <a:off x="3124200" y="1600200"/>
            <a:ext cx="381000" cy="1447800"/>
          </a:xfrm>
          <a:prstGeom prst="rect">
            <a:avLst/>
          </a:prstGeom>
          <a:solidFill>
            <a:srgbClr val="00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E</a:t>
            </a:r>
          </a:p>
          <a:p>
            <a:pPr algn="ctr" eaLnBrk="0" hangingPunct="0"/>
            <a:r>
              <a:rPr lang="en-US" altLang="en-US" sz="1400" b="1">
                <a:latin typeface="Helvetica" panose="020B0604020202020204" pitchFamily="34" charset="0"/>
              </a:rPr>
              <a:t>I</a:t>
            </a:r>
          </a:p>
          <a:p>
            <a:pPr algn="ctr" eaLnBrk="0" hangingPunct="0"/>
            <a:r>
              <a:rPr lang="en-US" altLang="en-US" sz="1400" b="1">
                <a:latin typeface="Helvetica" panose="020B0604020202020204" pitchFamily="34" charset="0"/>
              </a:rPr>
              <a:t>P</a:t>
            </a:r>
          </a:p>
        </p:txBody>
      </p:sp>
      <p:sp>
        <p:nvSpPr>
          <p:cNvPr id="576517" name="Rectangle 5"/>
          <p:cNvSpPr>
            <a:spLocks noChangeArrowheads="1"/>
          </p:cNvSpPr>
          <p:nvPr/>
        </p:nvSpPr>
        <p:spPr bwMode="auto">
          <a:xfrm>
            <a:off x="3886200" y="1905000"/>
            <a:ext cx="1371600" cy="457200"/>
          </a:xfrm>
          <a:prstGeom prst="rect">
            <a:avLst/>
          </a:prstGeom>
          <a:solidFill>
            <a:srgbClr val="00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Registers</a:t>
            </a:r>
          </a:p>
        </p:txBody>
      </p:sp>
      <p:sp>
        <p:nvSpPr>
          <p:cNvPr id="576518" name="Rectangle 6"/>
          <p:cNvSpPr>
            <a:spLocks noChangeArrowheads="1"/>
          </p:cNvSpPr>
          <p:nvPr/>
        </p:nvSpPr>
        <p:spPr bwMode="auto">
          <a:xfrm>
            <a:off x="2590800" y="1524000"/>
            <a:ext cx="3200400" cy="167640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r>
              <a:rPr lang="en-US" altLang="en-US" sz="1400" b="1">
                <a:latin typeface="Helvetica" panose="020B0604020202020204" pitchFamily="34" charset="0"/>
              </a:rPr>
              <a:t>CPU</a:t>
            </a:r>
          </a:p>
        </p:txBody>
      </p:sp>
      <p:sp>
        <p:nvSpPr>
          <p:cNvPr id="576519" name="Rectangle 7"/>
          <p:cNvSpPr>
            <a:spLocks noChangeArrowheads="1"/>
          </p:cNvSpPr>
          <p:nvPr/>
        </p:nvSpPr>
        <p:spPr bwMode="auto">
          <a:xfrm>
            <a:off x="7543800" y="1524000"/>
            <a:ext cx="2286000" cy="27432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1"/>
          <a:lstStyle/>
          <a:p>
            <a:pPr algn="ctr" eaLnBrk="0" hangingPunct="0"/>
            <a:r>
              <a:rPr lang="en-US" altLang="en-US" sz="1400" b="1">
                <a:latin typeface="Helvetica" panose="020B0604020202020204" pitchFamily="34" charset="0"/>
              </a:rPr>
              <a:t>Memory</a:t>
            </a:r>
          </a:p>
        </p:txBody>
      </p:sp>
      <p:sp>
        <p:nvSpPr>
          <p:cNvPr id="576520" name="Text Box 8"/>
          <p:cNvSpPr txBox="1">
            <a:spLocks noChangeArrowheads="1"/>
          </p:cNvSpPr>
          <p:nvPr/>
        </p:nvSpPr>
        <p:spPr bwMode="auto">
          <a:xfrm>
            <a:off x="7543800" y="2514601"/>
            <a:ext cx="2286000" cy="73609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a:latin typeface="Helvetica" panose="020B0604020202020204" pitchFamily="34" charset="0"/>
              </a:rPr>
              <a:t>Object Code</a:t>
            </a:r>
          </a:p>
          <a:p>
            <a:pPr algn="ctr" eaLnBrk="0" hangingPunct="0"/>
            <a:r>
              <a:rPr lang="en-US" altLang="en-US" sz="1400">
                <a:latin typeface="Helvetica" panose="020B0604020202020204" pitchFamily="34" charset="0"/>
              </a:rPr>
              <a:t>Program Data</a:t>
            </a:r>
          </a:p>
          <a:p>
            <a:pPr algn="ctr" eaLnBrk="0" hangingPunct="0"/>
            <a:r>
              <a:rPr lang="en-US" altLang="en-US" sz="1400">
                <a:latin typeface="Helvetica" panose="020B0604020202020204" pitchFamily="34" charset="0"/>
              </a:rPr>
              <a:t>OS Data</a:t>
            </a:r>
          </a:p>
        </p:txBody>
      </p:sp>
      <p:sp>
        <p:nvSpPr>
          <p:cNvPr id="576521" name="Line 9"/>
          <p:cNvSpPr>
            <a:spLocks noChangeShapeType="1"/>
          </p:cNvSpPr>
          <p:nvPr/>
        </p:nvSpPr>
        <p:spPr bwMode="auto">
          <a:xfrm>
            <a:off x="5791200" y="1752600"/>
            <a:ext cx="17526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6522" name="Line 10"/>
          <p:cNvSpPr>
            <a:spLocks noChangeShapeType="1"/>
          </p:cNvSpPr>
          <p:nvPr/>
        </p:nvSpPr>
        <p:spPr bwMode="auto">
          <a:xfrm>
            <a:off x="5791200" y="2286000"/>
            <a:ext cx="1752600" cy="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6523" name="Line 11"/>
          <p:cNvSpPr>
            <a:spLocks noChangeShapeType="1"/>
          </p:cNvSpPr>
          <p:nvPr/>
        </p:nvSpPr>
        <p:spPr bwMode="auto">
          <a:xfrm>
            <a:off x="5791200" y="2819400"/>
            <a:ext cx="1752600" cy="0"/>
          </a:xfrm>
          <a:prstGeom prst="line">
            <a:avLst/>
          </a:prstGeom>
          <a:noFill/>
          <a:ln w="25400">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6524" name="Text Box 12"/>
          <p:cNvSpPr txBox="1">
            <a:spLocks noChangeArrowheads="1"/>
          </p:cNvSpPr>
          <p:nvPr/>
        </p:nvSpPr>
        <p:spPr bwMode="auto">
          <a:xfrm>
            <a:off x="5791200" y="1447800"/>
            <a:ext cx="175260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a:latin typeface="Helvetica" panose="020B0604020202020204" pitchFamily="34" charset="0"/>
              </a:rPr>
              <a:t>Addresses</a:t>
            </a:r>
          </a:p>
        </p:txBody>
      </p:sp>
      <p:sp>
        <p:nvSpPr>
          <p:cNvPr id="576525" name="Text Box 13"/>
          <p:cNvSpPr txBox="1">
            <a:spLocks noChangeArrowheads="1"/>
          </p:cNvSpPr>
          <p:nvPr/>
        </p:nvSpPr>
        <p:spPr bwMode="auto">
          <a:xfrm>
            <a:off x="5791200" y="1981200"/>
            <a:ext cx="175260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a:latin typeface="Helvetica" panose="020B0604020202020204" pitchFamily="34" charset="0"/>
              </a:rPr>
              <a:t>Data</a:t>
            </a:r>
          </a:p>
        </p:txBody>
      </p:sp>
      <p:sp>
        <p:nvSpPr>
          <p:cNvPr id="576526" name="Text Box 14"/>
          <p:cNvSpPr txBox="1">
            <a:spLocks noChangeArrowheads="1"/>
          </p:cNvSpPr>
          <p:nvPr/>
        </p:nvSpPr>
        <p:spPr bwMode="auto">
          <a:xfrm>
            <a:off x="5867400" y="2514600"/>
            <a:ext cx="167640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a:latin typeface="Helvetica" panose="020B0604020202020204" pitchFamily="34" charset="0"/>
              </a:rPr>
              <a:t>Instructions</a:t>
            </a:r>
          </a:p>
        </p:txBody>
      </p:sp>
      <p:sp>
        <p:nvSpPr>
          <p:cNvPr id="576527" name="Rectangle 15"/>
          <p:cNvSpPr>
            <a:spLocks noChangeArrowheads="1"/>
          </p:cNvSpPr>
          <p:nvPr/>
        </p:nvSpPr>
        <p:spPr bwMode="auto">
          <a:xfrm>
            <a:off x="7772400" y="3429000"/>
            <a:ext cx="990600" cy="68580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Stack</a:t>
            </a:r>
          </a:p>
        </p:txBody>
      </p:sp>
      <p:sp>
        <p:nvSpPr>
          <p:cNvPr id="576528" name="Rectangle 16"/>
          <p:cNvSpPr>
            <a:spLocks noChangeArrowheads="1"/>
          </p:cNvSpPr>
          <p:nvPr/>
        </p:nvSpPr>
        <p:spPr bwMode="auto">
          <a:xfrm>
            <a:off x="3886200" y="2514600"/>
            <a:ext cx="1371600" cy="533400"/>
          </a:xfrm>
          <a:prstGeom prst="rect">
            <a:avLst/>
          </a:prstGeom>
          <a:solidFill>
            <a:srgbClr val="00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Condition</a:t>
            </a:r>
          </a:p>
          <a:p>
            <a:pPr algn="ctr" eaLnBrk="0" hangingPunct="0"/>
            <a:r>
              <a:rPr lang="en-US" altLang="en-US" sz="1400" b="1">
                <a:latin typeface="Helvetica" panose="020B0604020202020204" pitchFamily="34" charset="0"/>
              </a:rPr>
              <a:t>Codes</a:t>
            </a:r>
          </a:p>
        </p:txBody>
      </p:sp>
      <p:sp>
        <p:nvSpPr>
          <p:cNvPr id="576529" name="Rectangle 17"/>
          <p:cNvSpPr>
            <a:spLocks noGrp="1" noChangeArrowheads="1"/>
          </p:cNvSpPr>
          <p:nvPr>
            <p:ph type="body" sz="half" idx="2"/>
          </p:nvPr>
        </p:nvSpPr>
        <p:spPr>
          <a:xfrm>
            <a:off x="6019800" y="4419600"/>
            <a:ext cx="4038600" cy="1358900"/>
          </a:xfrm>
        </p:spPr>
        <p:txBody>
          <a:bodyPr>
            <a:normAutofit lnSpcReduction="10000"/>
          </a:bodyPr>
          <a:lstStyle/>
          <a:p>
            <a:pPr lvl="1"/>
            <a:r>
              <a:rPr lang="en-US" altLang="en-US" sz="1800"/>
              <a:t>Memory</a:t>
            </a:r>
          </a:p>
          <a:p>
            <a:pPr lvl="2"/>
            <a:r>
              <a:rPr lang="en-US" altLang="en-US" sz="1600"/>
              <a:t>Byte addressable array</a:t>
            </a:r>
          </a:p>
          <a:p>
            <a:pPr lvl="2"/>
            <a:r>
              <a:rPr lang="en-US" altLang="en-US" sz="1600"/>
              <a:t>Code, user data, (some) OS data</a:t>
            </a:r>
          </a:p>
          <a:p>
            <a:pPr lvl="2"/>
            <a:r>
              <a:rPr lang="en-US" altLang="en-US" sz="1600"/>
              <a:t>Includes stack used to support procedures</a:t>
            </a:r>
          </a:p>
          <a:p>
            <a:endParaRPr lang="en-US" altLang="en-US" sz="2000"/>
          </a:p>
        </p:txBody>
      </p:sp>
    </p:spTree>
    <p:extLst>
      <p:ext uri="{BB962C8B-B14F-4D97-AF65-F5344CB8AC3E}">
        <p14:creationId xmlns:p14="http://schemas.microsoft.com/office/powerpoint/2010/main" val="3362163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e Placeholder 3"/>
          <p:cNvSpPr>
            <a:spLocks noGrp="1"/>
          </p:cNvSpPr>
          <p:nvPr>
            <p:ph type="dt" sz="half" idx="10"/>
          </p:nvPr>
        </p:nvSpPr>
        <p:spPr/>
        <p:txBody>
          <a:bodyPr/>
          <a:lstStyle/>
          <a:p>
            <a:r>
              <a:rPr lang="en-US" altLang="en-US"/>
              <a:t>CS5250 - 2021/2022 Sem 2</a:t>
            </a:r>
          </a:p>
        </p:txBody>
      </p:sp>
      <p:sp>
        <p:nvSpPr>
          <p:cNvPr id="22" name="Slide Number Placeholder 5"/>
          <p:cNvSpPr>
            <a:spLocks noGrp="1"/>
          </p:cNvSpPr>
          <p:nvPr>
            <p:ph type="sldNum" sz="quarter" idx="12"/>
          </p:nvPr>
        </p:nvSpPr>
        <p:spPr/>
        <p:txBody>
          <a:bodyPr/>
          <a:lstStyle/>
          <a:p>
            <a:fld id="{F0F54E1F-2A39-4B5B-8850-A631BDA81766}" type="slidenum">
              <a:rPr lang="en-US" altLang="en-US"/>
              <a:pPr/>
              <a:t>53</a:t>
            </a:fld>
            <a:endParaRPr lang="en-US" altLang="en-US"/>
          </a:p>
        </p:txBody>
      </p:sp>
      <p:sp>
        <p:nvSpPr>
          <p:cNvPr id="577538" name="Rectangle 2"/>
          <p:cNvSpPr>
            <a:spLocks noChangeArrowheads="1"/>
          </p:cNvSpPr>
          <p:nvPr/>
        </p:nvSpPr>
        <p:spPr bwMode="auto">
          <a:xfrm>
            <a:off x="2640014" y="2982913"/>
            <a:ext cx="727075"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r" eaLnBrk="0" hangingPunct="0"/>
            <a:r>
              <a:rPr lang="en-US" altLang="en-US" sz="1400" b="1">
                <a:latin typeface="Helvetica" panose="020B0604020202020204" pitchFamily="34" charset="0"/>
              </a:rPr>
              <a:t>text</a:t>
            </a:r>
          </a:p>
        </p:txBody>
      </p:sp>
      <p:sp>
        <p:nvSpPr>
          <p:cNvPr id="577539" name="Rectangle 3"/>
          <p:cNvSpPr>
            <a:spLocks noChangeArrowheads="1"/>
          </p:cNvSpPr>
          <p:nvPr/>
        </p:nvSpPr>
        <p:spPr bwMode="auto">
          <a:xfrm>
            <a:off x="2601914" y="4038600"/>
            <a:ext cx="727075"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r" eaLnBrk="0" hangingPunct="0"/>
            <a:r>
              <a:rPr lang="en-US" altLang="en-US" sz="1400" b="1">
                <a:latin typeface="Helvetica" panose="020B0604020202020204" pitchFamily="34" charset="0"/>
              </a:rPr>
              <a:t>text</a:t>
            </a:r>
          </a:p>
        </p:txBody>
      </p:sp>
      <p:sp>
        <p:nvSpPr>
          <p:cNvPr id="577540" name="Rectangle 4"/>
          <p:cNvSpPr>
            <a:spLocks noChangeArrowheads="1"/>
          </p:cNvSpPr>
          <p:nvPr/>
        </p:nvSpPr>
        <p:spPr bwMode="auto">
          <a:xfrm>
            <a:off x="2362201" y="4879975"/>
            <a:ext cx="1000125"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r" eaLnBrk="0" hangingPunct="0"/>
            <a:r>
              <a:rPr lang="en-US" altLang="en-US" sz="1400" b="1">
                <a:latin typeface="Helvetica" panose="020B0604020202020204" pitchFamily="34" charset="0"/>
              </a:rPr>
              <a:t>binary</a:t>
            </a:r>
          </a:p>
        </p:txBody>
      </p:sp>
      <p:sp>
        <p:nvSpPr>
          <p:cNvPr id="577541" name="Rectangle 5"/>
          <p:cNvSpPr>
            <a:spLocks noChangeArrowheads="1"/>
          </p:cNvSpPr>
          <p:nvPr/>
        </p:nvSpPr>
        <p:spPr bwMode="auto">
          <a:xfrm>
            <a:off x="2362201" y="5715000"/>
            <a:ext cx="1000125"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r" eaLnBrk="0" hangingPunct="0"/>
            <a:r>
              <a:rPr lang="en-US" altLang="en-US" sz="1400" b="1">
                <a:latin typeface="Helvetica" panose="020B0604020202020204" pitchFamily="34" charset="0"/>
              </a:rPr>
              <a:t>binary</a:t>
            </a:r>
          </a:p>
        </p:txBody>
      </p:sp>
      <p:sp>
        <p:nvSpPr>
          <p:cNvPr id="577542" name="Line 6"/>
          <p:cNvSpPr>
            <a:spLocks noChangeShapeType="1"/>
          </p:cNvSpPr>
          <p:nvPr/>
        </p:nvSpPr>
        <p:spPr bwMode="auto">
          <a:xfrm>
            <a:off x="5637213" y="3311525"/>
            <a:ext cx="0" cy="5842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endParaRPr lang="en-US"/>
          </a:p>
        </p:txBody>
      </p:sp>
      <p:sp>
        <p:nvSpPr>
          <p:cNvPr id="577543" name="Rectangle 7"/>
          <p:cNvSpPr>
            <a:spLocks noChangeArrowheads="1"/>
          </p:cNvSpPr>
          <p:nvPr/>
        </p:nvSpPr>
        <p:spPr bwMode="auto">
          <a:xfrm>
            <a:off x="5943600" y="3429000"/>
            <a:ext cx="250190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sz="1400" b="1">
                <a:latin typeface="Helvetica" panose="020B0604020202020204" pitchFamily="34" charset="0"/>
              </a:rPr>
              <a:t>Compiler (</a:t>
            </a:r>
            <a:r>
              <a:rPr lang="en-US" altLang="en-US" sz="1400" b="1">
                <a:latin typeface="Courier New" panose="02070309020205020404" pitchFamily="49" charset="0"/>
              </a:rPr>
              <a:t>gcc -S</a:t>
            </a:r>
            <a:r>
              <a:rPr lang="en-US" altLang="en-US" sz="1400" b="1">
                <a:latin typeface="Helvetica" panose="020B0604020202020204" pitchFamily="34" charset="0"/>
              </a:rPr>
              <a:t>)</a:t>
            </a:r>
          </a:p>
        </p:txBody>
      </p:sp>
      <p:sp>
        <p:nvSpPr>
          <p:cNvPr id="577544" name="Rectangle 8"/>
          <p:cNvSpPr>
            <a:spLocks noChangeArrowheads="1"/>
          </p:cNvSpPr>
          <p:nvPr/>
        </p:nvSpPr>
        <p:spPr bwMode="auto">
          <a:xfrm>
            <a:off x="5956300" y="4333875"/>
            <a:ext cx="304800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sz="1400" b="1">
                <a:latin typeface="Helvetica" panose="020B0604020202020204" pitchFamily="34" charset="0"/>
              </a:rPr>
              <a:t>Assembler (</a:t>
            </a:r>
            <a:r>
              <a:rPr lang="en-US" altLang="en-US" sz="1400" b="1">
                <a:latin typeface="Courier New" panose="02070309020205020404" pitchFamily="49" charset="0"/>
              </a:rPr>
              <a:t>gcc</a:t>
            </a:r>
            <a:r>
              <a:rPr lang="en-US" altLang="en-US" sz="1400" b="1">
                <a:latin typeface="Helvetica" panose="020B0604020202020204" pitchFamily="34" charset="0"/>
              </a:rPr>
              <a:t> or </a:t>
            </a:r>
            <a:r>
              <a:rPr lang="en-US" altLang="en-US" sz="1400" b="1">
                <a:latin typeface="Courier New" panose="02070309020205020404" pitchFamily="49" charset="0"/>
              </a:rPr>
              <a:t>as</a:t>
            </a:r>
            <a:r>
              <a:rPr lang="en-US" altLang="en-US" sz="1400" b="1">
                <a:latin typeface="Helvetica" panose="020B0604020202020204" pitchFamily="34" charset="0"/>
              </a:rPr>
              <a:t>)</a:t>
            </a:r>
          </a:p>
        </p:txBody>
      </p:sp>
      <p:sp>
        <p:nvSpPr>
          <p:cNvPr id="577545" name="Rectangle 9"/>
          <p:cNvSpPr>
            <a:spLocks noChangeArrowheads="1"/>
          </p:cNvSpPr>
          <p:nvPr/>
        </p:nvSpPr>
        <p:spPr bwMode="auto">
          <a:xfrm>
            <a:off x="3352801" y="5181600"/>
            <a:ext cx="2638425"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sz="1400" b="1">
                <a:latin typeface="Helvetica" panose="020B0604020202020204" pitchFamily="34" charset="0"/>
              </a:rPr>
              <a:t>Linker (</a:t>
            </a:r>
            <a:r>
              <a:rPr lang="en-US" altLang="en-US" sz="1400" b="1">
                <a:latin typeface="Courier New" panose="02070309020205020404" pitchFamily="49" charset="0"/>
              </a:rPr>
              <a:t>gcc</a:t>
            </a:r>
            <a:r>
              <a:rPr lang="en-US" altLang="en-US" sz="1400" b="1">
                <a:latin typeface="Helvetica" panose="020B0604020202020204" pitchFamily="34" charset="0"/>
              </a:rPr>
              <a:t> or</a:t>
            </a:r>
            <a:r>
              <a:rPr lang="en-US" altLang="en-US" sz="1400" b="1">
                <a:latin typeface="Courier" pitchFamily="49" charset="0"/>
              </a:rPr>
              <a:t> </a:t>
            </a:r>
            <a:r>
              <a:rPr lang="en-US" altLang="en-US" sz="1400" b="1">
                <a:latin typeface="Courier New" panose="02070309020205020404" pitchFamily="49" charset="0"/>
              </a:rPr>
              <a:t>ld</a:t>
            </a:r>
            <a:r>
              <a:rPr lang="en-US" altLang="en-US" sz="1400" b="1">
                <a:latin typeface="Helvetica" panose="020B0604020202020204" pitchFamily="34" charset="0"/>
              </a:rPr>
              <a:t>)</a:t>
            </a:r>
          </a:p>
        </p:txBody>
      </p:sp>
      <p:sp>
        <p:nvSpPr>
          <p:cNvPr id="577546" name="Rectangle 10"/>
          <p:cNvSpPr>
            <a:spLocks noChangeArrowheads="1"/>
          </p:cNvSpPr>
          <p:nvPr/>
        </p:nvSpPr>
        <p:spPr bwMode="auto">
          <a:xfrm>
            <a:off x="4038600" y="2971800"/>
            <a:ext cx="3263900" cy="305212"/>
          </a:xfrm>
          <a:prstGeom prst="rect">
            <a:avLst/>
          </a:prstGeom>
          <a:solidFill>
            <a:srgbClr val="FFFF99"/>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b="1">
                <a:latin typeface="Helvetica" panose="020B0604020202020204" pitchFamily="34" charset="0"/>
              </a:rPr>
              <a:t>C program (</a:t>
            </a:r>
            <a:r>
              <a:rPr lang="en-US" altLang="en-US" sz="1400" b="1">
                <a:latin typeface="Courier New" panose="02070309020205020404" pitchFamily="49" charset="0"/>
              </a:rPr>
              <a:t>p1.c p2.c</a:t>
            </a:r>
            <a:r>
              <a:rPr lang="en-US" altLang="en-US" sz="1400" b="1">
                <a:latin typeface="Helvetica" panose="020B0604020202020204" pitchFamily="34" charset="0"/>
              </a:rPr>
              <a:t>)</a:t>
            </a:r>
          </a:p>
        </p:txBody>
      </p:sp>
      <p:sp>
        <p:nvSpPr>
          <p:cNvPr id="577547" name="Rectangle 11"/>
          <p:cNvSpPr>
            <a:spLocks noChangeArrowheads="1"/>
          </p:cNvSpPr>
          <p:nvPr/>
        </p:nvSpPr>
        <p:spPr bwMode="auto">
          <a:xfrm>
            <a:off x="3886200" y="3886200"/>
            <a:ext cx="3492500" cy="305212"/>
          </a:xfrm>
          <a:prstGeom prst="rect">
            <a:avLst/>
          </a:prstGeom>
          <a:solidFill>
            <a:srgbClr val="FFFF99"/>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b="1">
                <a:latin typeface="Helvetica" panose="020B0604020202020204" pitchFamily="34" charset="0"/>
              </a:rPr>
              <a:t>Asm program (</a:t>
            </a:r>
            <a:r>
              <a:rPr lang="en-US" altLang="en-US" sz="1400" b="1">
                <a:latin typeface="Courier New" panose="02070309020205020404" pitchFamily="49" charset="0"/>
              </a:rPr>
              <a:t>p1.s p2.s</a:t>
            </a:r>
            <a:r>
              <a:rPr lang="en-US" altLang="en-US" sz="1400" b="1">
                <a:latin typeface="Helvetica" panose="020B0604020202020204" pitchFamily="34" charset="0"/>
              </a:rPr>
              <a:t>)</a:t>
            </a:r>
          </a:p>
        </p:txBody>
      </p:sp>
      <p:sp>
        <p:nvSpPr>
          <p:cNvPr id="577548" name="Rectangle 12"/>
          <p:cNvSpPr>
            <a:spLocks noChangeArrowheads="1"/>
          </p:cNvSpPr>
          <p:nvPr/>
        </p:nvSpPr>
        <p:spPr bwMode="auto">
          <a:xfrm>
            <a:off x="3805238" y="4803775"/>
            <a:ext cx="3721100" cy="305212"/>
          </a:xfrm>
          <a:prstGeom prst="rect">
            <a:avLst/>
          </a:prstGeom>
          <a:solidFill>
            <a:srgbClr val="CCFF33"/>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b="1">
                <a:latin typeface="Helvetica" panose="020B0604020202020204" pitchFamily="34" charset="0"/>
              </a:rPr>
              <a:t>Object program (</a:t>
            </a:r>
            <a:r>
              <a:rPr lang="en-US" altLang="en-US" sz="1400" b="1">
                <a:latin typeface="Courier New" panose="02070309020205020404" pitchFamily="49" charset="0"/>
              </a:rPr>
              <a:t>p1.o p2.o</a:t>
            </a:r>
            <a:r>
              <a:rPr lang="en-US" altLang="en-US" sz="1400" b="1">
                <a:latin typeface="Helvetica" panose="020B0604020202020204" pitchFamily="34" charset="0"/>
              </a:rPr>
              <a:t>)</a:t>
            </a:r>
          </a:p>
        </p:txBody>
      </p:sp>
      <p:sp>
        <p:nvSpPr>
          <p:cNvPr id="577549" name="Rectangle 13"/>
          <p:cNvSpPr>
            <a:spLocks noChangeArrowheads="1"/>
          </p:cNvSpPr>
          <p:nvPr/>
        </p:nvSpPr>
        <p:spPr bwMode="auto">
          <a:xfrm>
            <a:off x="3810000" y="5715000"/>
            <a:ext cx="3748088" cy="305212"/>
          </a:xfrm>
          <a:prstGeom prst="rect">
            <a:avLst/>
          </a:prstGeom>
          <a:solidFill>
            <a:srgbClr val="CC99FF"/>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b="1">
                <a:latin typeface="Helvetica" panose="020B0604020202020204" pitchFamily="34" charset="0"/>
              </a:rPr>
              <a:t>Executable program (</a:t>
            </a:r>
            <a:r>
              <a:rPr lang="en-US" altLang="en-US" sz="1400" b="1">
                <a:latin typeface="Courier New" panose="02070309020205020404" pitchFamily="49" charset="0"/>
              </a:rPr>
              <a:t>p</a:t>
            </a:r>
            <a:r>
              <a:rPr lang="en-US" altLang="en-US" sz="1400" b="1">
                <a:latin typeface="Helvetica" panose="020B0604020202020204" pitchFamily="34" charset="0"/>
              </a:rPr>
              <a:t>)</a:t>
            </a:r>
          </a:p>
        </p:txBody>
      </p:sp>
      <p:sp>
        <p:nvSpPr>
          <p:cNvPr id="577550" name="Line 14"/>
          <p:cNvSpPr>
            <a:spLocks noChangeShapeType="1"/>
          </p:cNvSpPr>
          <p:nvPr/>
        </p:nvSpPr>
        <p:spPr bwMode="auto">
          <a:xfrm>
            <a:off x="5665788" y="4216400"/>
            <a:ext cx="0" cy="5842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endParaRPr lang="en-US"/>
          </a:p>
        </p:txBody>
      </p:sp>
      <p:sp>
        <p:nvSpPr>
          <p:cNvPr id="577551" name="Line 15"/>
          <p:cNvSpPr>
            <a:spLocks noChangeShapeType="1"/>
          </p:cNvSpPr>
          <p:nvPr/>
        </p:nvSpPr>
        <p:spPr bwMode="auto">
          <a:xfrm>
            <a:off x="5665788" y="5105400"/>
            <a:ext cx="0" cy="59055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endParaRPr lang="en-US"/>
          </a:p>
        </p:txBody>
      </p:sp>
      <p:sp>
        <p:nvSpPr>
          <p:cNvPr id="577552" name="Rectangle 16"/>
          <p:cNvSpPr>
            <a:spLocks noChangeArrowheads="1"/>
          </p:cNvSpPr>
          <p:nvPr/>
        </p:nvSpPr>
        <p:spPr bwMode="auto">
          <a:xfrm>
            <a:off x="7924800" y="4572000"/>
            <a:ext cx="2044700" cy="305212"/>
          </a:xfrm>
          <a:prstGeom prst="rect">
            <a:avLst/>
          </a:prstGeom>
          <a:solidFill>
            <a:srgbClr val="CCFF33"/>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algn="ctr" eaLnBrk="0" hangingPunct="0"/>
            <a:r>
              <a:rPr lang="en-US" altLang="en-US" sz="1400" b="1">
                <a:latin typeface="Helvetica" panose="020B0604020202020204" pitchFamily="34" charset="0"/>
              </a:rPr>
              <a:t>Static libraries (</a:t>
            </a:r>
            <a:r>
              <a:rPr lang="en-US" altLang="en-US" sz="1400" b="1">
                <a:latin typeface="Courier New" panose="02070309020205020404" pitchFamily="49" charset="0"/>
              </a:rPr>
              <a:t>.a</a:t>
            </a:r>
            <a:r>
              <a:rPr lang="en-US" altLang="en-US" sz="1400" b="1">
                <a:latin typeface="Helvetica" panose="020B0604020202020204" pitchFamily="34" charset="0"/>
              </a:rPr>
              <a:t>)</a:t>
            </a:r>
          </a:p>
        </p:txBody>
      </p:sp>
      <p:sp>
        <p:nvSpPr>
          <p:cNvPr id="577553" name="Line 17"/>
          <p:cNvSpPr>
            <a:spLocks noChangeShapeType="1"/>
          </p:cNvSpPr>
          <p:nvPr/>
        </p:nvSpPr>
        <p:spPr bwMode="auto">
          <a:xfrm flipH="1">
            <a:off x="6934200" y="4800600"/>
            <a:ext cx="990600" cy="9144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endParaRPr lang="en-US"/>
          </a:p>
        </p:txBody>
      </p:sp>
      <p:sp>
        <p:nvSpPr>
          <p:cNvPr id="577554" name="Rectangle 18"/>
          <p:cNvSpPr>
            <a:spLocks noGrp="1" noChangeArrowheads="1"/>
          </p:cNvSpPr>
          <p:nvPr>
            <p:ph type="title"/>
          </p:nvPr>
        </p:nvSpPr>
        <p:spPr>
          <a:xfrm>
            <a:off x="939113" y="402023"/>
            <a:ext cx="8382000" cy="838200"/>
          </a:xfrm>
        </p:spPr>
        <p:txBody>
          <a:bodyPr/>
          <a:lstStyle/>
          <a:p>
            <a:r>
              <a:rPr lang="en-US" altLang="en-US" sz="3600" dirty="0">
                <a:solidFill>
                  <a:srgbClr val="0070C0"/>
                </a:solidFill>
              </a:rPr>
              <a:t>Turning C into Object Code</a:t>
            </a:r>
          </a:p>
        </p:txBody>
      </p:sp>
      <p:sp>
        <p:nvSpPr>
          <p:cNvPr id="577555" name="Rectangle 19"/>
          <p:cNvSpPr>
            <a:spLocks noGrp="1" noChangeArrowheads="1"/>
          </p:cNvSpPr>
          <p:nvPr>
            <p:ph type="body" idx="1"/>
          </p:nvPr>
        </p:nvSpPr>
        <p:spPr>
          <a:xfrm>
            <a:off x="1752600" y="1524001"/>
            <a:ext cx="8307388" cy="1463675"/>
          </a:xfrm>
        </p:spPr>
        <p:txBody>
          <a:bodyPr/>
          <a:lstStyle/>
          <a:p>
            <a:pPr marL="560388" lvl="1" indent="-222250" defTabSz="895350">
              <a:tabLst>
                <a:tab pos="2286000" algn="l"/>
                <a:tab pos="3543300" algn="l"/>
              </a:tabLst>
            </a:pPr>
            <a:r>
              <a:rPr lang="en-US" altLang="en-US" sz="2000"/>
              <a:t>Code in files 	</a:t>
            </a:r>
            <a:r>
              <a:rPr lang="en-US" altLang="en-US" sz="2000">
                <a:latin typeface="Courier New" panose="02070309020205020404" pitchFamily="49" charset="0"/>
              </a:rPr>
              <a:t>p1.c p2.c</a:t>
            </a:r>
            <a:endParaRPr lang="en-US" altLang="en-US" sz="2000">
              <a:latin typeface="Courier" pitchFamily="49" charset="0"/>
            </a:endParaRPr>
          </a:p>
          <a:p>
            <a:pPr marL="560388" lvl="1" indent="-222250" defTabSz="895350">
              <a:tabLst>
                <a:tab pos="2286000" algn="l"/>
                <a:tab pos="3543300" algn="l"/>
              </a:tabLst>
            </a:pPr>
            <a:r>
              <a:rPr lang="en-US" altLang="en-US" sz="2000"/>
              <a:t>Compile with command: 	</a:t>
            </a:r>
            <a:r>
              <a:rPr lang="en-US" altLang="en-US" sz="2000">
                <a:latin typeface="Courier New" panose="02070309020205020404" pitchFamily="49" charset="0"/>
              </a:rPr>
              <a:t>gcc -O p1.c p2.c -o p</a:t>
            </a:r>
            <a:endParaRPr lang="en-US" altLang="en-US" sz="2000">
              <a:latin typeface="Courier" pitchFamily="49" charset="0"/>
            </a:endParaRPr>
          </a:p>
          <a:p>
            <a:pPr marL="839788" lvl="2" indent="-165100" defTabSz="895350">
              <a:tabLst>
                <a:tab pos="2286000" algn="l"/>
                <a:tab pos="3543300" algn="l"/>
              </a:tabLst>
            </a:pPr>
            <a:r>
              <a:rPr lang="en-US" altLang="en-US" sz="1800"/>
              <a:t>Use optimizations (</a:t>
            </a:r>
            <a:r>
              <a:rPr lang="en-US" altLang="en-US" sz="1800">
                <a:latin typeface="Courier New" panose="02070309020205020404" pitchFamily="49" charset="0"/>
              </a:rPr>
              <a:t>-O</a:t>
            </a:r>
            <a:r>
              <a:rPr lang="en-US" altLang="en-US" sz="1800"/>
              <a:t>)</a:t>
            </a:r>
          </a:p>
          <a:p>
            <a:pPr marL="839788" lvl="2" indent="-165100" defTabSz="895350">
              <a:tabLst>
                <a:tab pos="2286000" algn="l"/>
                <a:tab pos="3543300" algn="l"/>
              </a:tabLst>
            </a:pPr>
            <a:r>
              <a:rPr lang="en-US" altLang="en-US" sz="1800"/>
              <a:t>Put resulting binary in file </a:t>
            </a:r>
            <a:r>
              <a:rPr lang="en-US" altLang="en-US" sz="1800">
                <a:latin typeface="Courier New" panose="02070309020205020404" pitchFamily="49" charset="0"/>
              </a:rPr>
              <a:t>p</a:t>
            </a:r>
            <a:endParaRPr lang="en-US" altLang="en-US" sz="1800"/>
          </a:p>
        </p:txBody>
      </p:sp>
    </p:spTree>
    <p:extLst>
      <p:ext uri="{BB962C8B-B14F-4D97-AF65-F5344CB8AC3E}">
        <p14:creationId xmlns:p14="http://schemas.microsoft.com/office/powerpoint/2010/main" val="2835722079"/>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3"/>
          <p:cNvSpPr>
            <a:spLocks noGrp="1"/>
          </p:cNvSpPr>
          <p:nvPr>
            <p:ph type="dt" sz="half" idx="10"/>
          </p:nvPr>
        </p:nvSpPr>
        <p:spPr/>
        <p:txBody>
          <a:bodyPr/>
          <a:lstStyle/>
          <a:p>
            <a:r>
              <a:rPr lang="en-US" altLang="en-US"/>
              <a:t>CS5250 - 2021/2022 Sem 2</a:t>
            </a:r>
          </a:p>
        </p:txBody>
      </p:sp>
      <p:sp>
        <p:nvSpPr>
          <p:cNvPr id="10" name="Slide Number Placeholder 5"/>
          <p:cNvSpPr>
            <a:spLocks noGrp="1"/>
          </p:cNvSpPr>
          <p:nvPr>
            <p:ph type="sldNum" sz="quarter" idx="12"/>
          </p:nvPr>
        </p:nvSpPr>
        <p:spPr/>
        <p:txBody>
          <a:bodyPr/>
          <a:lstStyle/>
          <a:p>
            <a:fld id="{904D09FD-C732-45DC-90E1-63E5BFCD5A0F}" type="slidenum">
              <a:rPr lang="en-US" altLang="en-US"/>
              <a:pPr/>
              <a:t>54</a:t>
            </a:fld>
            <a:endParaRPr lang="en-US" altLang="en-US"/>
          </a:p>
        </p:txBody>
      </p:sp>
      <p:sp>
        <p:nvSpPr>
          <p:cNvPr id="578562" name="Rectangle 2"/>
          <p:cNvSpPr>
            <a:spLocks noGrp="1" noChangeArrowheads="1"/>
          </p:cNvSpPr>
          <p:nvPr>
            <p:ph type="title"/>
          </p:nvPr>
        </p:nvSpPr>
        <p:spPr>
          <a:xfrm>
            <a:off x="1032990" y="439094"/>
            <a:ext cx="7880350" cy="812800"/>
          </a:xfrm>
          <a:noFill/>
          <a:ln/>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53882" dir="2700000" algn="ctr" rotWithShape="0">
                    <a:srgbClr val="969696"/>
                  </a:outerShdw>
                </a:effectLst>
              </a14:hiddenEffects>
            </a:ext>
          </a:extLst>
        </p:spPr>
        <p:txBody>
          <a:bodyPr vert="horz" lIns="0" tIns="0" rIns="0" bIns="0" rtlCol="0" anchor="ctr">
            <a:normAutofit/>
          </a:bodyPr>
          <a:lstStyle/>
          <a:p>
            <a:r>
              <a:rPr lang="en-US" altLang="en-US" sz="3600" dirty="0">
                <a:solidFill>
                  <a:srgbClr val="0070C0"/>
                </a:solidFill>
              </a:rPr>
              <a:t>Compiling Into Assembly</a:t>
            </a:r>
          </a:p>
        </p:txBody>
      </p:sp>
      <p:sp>
        <p:nvSpPr>
          <p:cNvPr id="578563" name="Rectangle 3"/>
          <p:cNvSpPr>
            <a:spLocks noGrp="1" noChangeArrowheads="1"/>
          </p:cNvSpPr>
          <p:nvPr>
            <p:ph type="body" idx="1"/>
          </p:nvPr>
        </p:nvSpPr>
        <p:spPr>
          <a:xfrm>
            <a:off x="2701926" y="1912939"/>
            <a:ext cx="1622425" cy="36353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90487" tIns="44450" rIns="90487" bIns="44450" rtlCol="0">
            <a:normAutofit fontScale="92500" lnSpcReduction="10000"/>
          </a:bodyPr>
          <a:lstStyle/>
          <a:p>
            <a:r>
              <a:rPr lang="en-US" altLang="en-US" sz="2400"/>
              <a:t>C Code</a:t>
            </a:r>
          </a:p>
          <a:p>
            <a:endParaRPr lang="en-US" altLang="en-US" sz="2400"/>
          </a:p>
        </p:txBody>
      </p:sp>
      <p:sp>
        <p:nvSpPr>
          <p:cNvPr id="578564" name="Rectangle 4"/>
          <p:cNvSpPr>
            <a:spLocks noChangeArrowheads="1"/>
          </p:cNvSpPr>
          <p:nvPr/>
        </p:nvSpPr>
        <p:spPr bwMode="auto">
          <a:xfrm>
            <a:off x="2057401" y="2370139"/>
            <a:ext cx="3883025" cy="1165225"/>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int sum(int x, int y)</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 = x+y;</a:t>
            </a:r>
          </a:p>
          <a:p>
            <a:pPr eaLnBrk="0" hangingPunct="0"/>
            <a:r>
              <a:rPr lang="en-US" altLang="en-US" sz="1400" b="1">
                <a:latin typeface="Courier New" panose="02070309020205020404" pitchFamily="49" charset="0"/>
              </a:rPr>
              <a:t>  return t;</a:t>
            </a:r>
          </a:p>
          <a:p>
            <a:pPr eaLnBrk="0" hangingPunct="0"/>
            <a:r>
              <a:rPr lang="en-US" altLang="en-US" sz="1400" b="1">
                <a:latin typeface="Courier New" panose="02070309020205020404" pitchFamily="49" charset="0"/>
              </a:rPr>
              <a:t>}</a:t>
            </a:r>
          </a:p>
        </p:txBody>
      </p:sp>
      <p:sp>
        <p:nvSpPr>
          <p:cNvPr id="578565" name="Rectangle 5"/>
          <p:cNvSpPr>
            <a:spLocks noChangeArrowheads="1"/>
          </p:cNvSpPr>
          <p:nvPr/>
        </p:nvSpPr>
        <p:spPr bwMode="auto">
          <a:xfrm>
            <a:off x="6477000" y="1881188"/>
            <a:ext cx="3594100" cy="4127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lvl1pPr marL="223838" indent="-223838" defTabSz="895350">
              <a:defRPr>
                <a:solidFill>
                  <a:schemeClr val="tx1"/>
                </a:solidFill>
                <a:latin typeface="Arial" panose="020B0604020202020204" pitchFamily="34" charset="0"/>
                <a:cs typeface="Arial" panose="020B0604020202020204" pitchFamily="34" charset="0"/>
              </a:defRPr>
            </a:lvl1pPr>
            <a:lvl2pPr marL="560388" indent="-222250" defTabSz="895350">
              <a:defRPr>
                <a:solidFill>
                  <a:schemeClr val="tx1"/>
                </a:solidFill>
                <a:latin typeface="Arial" panose="020B0604020202020204" pitchFamily="34" charset="0"/>
                <a:cs typeface="Arial" panose="020B0604020202020204" pitchFamily="34" charset="0"/>
              </a:defRPr>
            </a:lvl2pPr>
            <a:lvl3pPr marL="839788" indent="-165100" defTabSz="895350">
              <a:defRPr>
                <a:solidFill>
                  <a:schemeClr val="tx1"/>
                </a:solidFill>
                <a:latin typeface="Arial" panose="020B0604020202020204" pitchFamily="34" charset="0"/>
                <a:cs typeface="Arial" panose="020B0604020202020204" pitchFamily="34" charset="0"/>
              </a:defRPr>
            </a:lvl3pPr>
            <a:lvl4pPr marL="1120775" indent="-166688" defTabSz="895350">
              <a:defRPr>
                <a:solidFill>
                  <a:schemeClr val="tx1"/>
                </a:solidFill>
                <a:latin typeface="Arial" panose="020B0604020202020204" pitchFamily="34" charset="0"/>
                <a:cs typeface="Arial" panose="020B0604020202020204" pitchFamily="34" charset="0"/>
              </a:defRPr>
            </a:lvl4pPr>
            <a:lvl5pPr marL="1960563" indent="-168275" defTabSz="895350">
              <a:defRPr>
                <a:solidFill>
                  <a:schemeClr val="tx1"/>
                </a:solidFill>
                <a:latin typeface="Arial" panose="020B0604020202020204" pitchFamily="34" charset="0"/>
                <a:cs typeface="Arial" panose="020B0604020202020204" pitchFamily="34" charset="0"/>
              </a:defRPr>
            </a:lvl5pPr>
            <a:lvl6pPr marL="24177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8749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3321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7893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0" hangingPunct="0">
              <a:lnSpc>
                <a:spcPct val="90000"/>
              </a:lnSpc>
              <a:spcBef>
                <a:spcPct val="30000"/>
              </a:spcBef>
            </a:pPr>
            <a:r>
              <a:rPr lang="en-US" altLang="en-US" b="1">
                <a:solidFill>
                  <a:schemeClr val="tx2"/>
                </a:solidFill>
                <a:latin typeface="Helvetica" panose="020B0604020202020204" pitchFamily="34" charset="0"/>
              </a:rPr>
              <a:t>Generated Assembly</a:t>
            </a:r>
          </a:p>
          <a:p>
            <a:pPr algn="ctr" eaLnBrk="0" hangingPunct="0"/>
            <a:endParaRPr lang="en-US" altLang="en-US" b="1">
              <a:solidFill>
                <a:schemeClr val="tx2"/>
              </a:solidFill>
              <a:latin typeface="Helvetica" panose="020B0604020202020204" pitchFamily="34" charset="0"/>
            </a:endParaRPr>
          </a:p>
        </p:txBody>
      </p:sp>
      <p:sp>
        <p:nvSpPr>
          <p:cNvPr id="578566" name="Rectangle 6"/>
          <p:cNvSpPr>
            <a:spLocks noChangeArrowheads="1"/>
          </p:cNvSpPr>
          <p:nvPr/>
        </p:nvSpPr>
        <p:spPr bwMode="auto">
          <a:xfrm>
            <a:off x="6248401" y="2362200"/>
            <a:ext cx="4195763" cy="1803400"/>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_sum:</a:t>
            </a:r>
          </a:p>
          <a:p>
            <a:pPr eaLnBrk="0" hangingPunct="0"/>
            <a:r>
              <a:rPr lang="en-US" altLang="en-US" sz="1400" b="1">
                <a:latin typeface="Courier New" panose="02070309020205020404" pitchFamily="49" charset="0"/>
              </a:rPr>
              <a:t>	pushl %ebp</a:t>
            </a:r>
          </a:p>
          <a:p>
            <a:pPr eaLnBrk="0" hangingPunct="0"/>
            <a:r>
              <a:rPr lang="en-US" altLang="en-US" sz="1400" b="1">
                <a:latin typeface="Courier New" panose="02070309020205020404" pitchFamily="49" charset="0"/>
              </a:rPr>
              <a:t>	movl %esp,%ebp</a:t>
            </a:r>
          </a:p>
          <a:p>
            <a:pPr eaLnBrk="0" hangingPunct="0"/>
            <a:r>
              <a:rPr lang="en-US" altLang="en-US" sz="1400" b="1">
                <a:latin typeface="Courier New" panose="02070309020205020404" pitchFamily="49" charset="0"/>
              </a:rPr>
              <a:t>	movl 12(%ebp),%eax</a:t>
            </a:r>
          </a:p>
          <a:p>
            <a:pPr eaLnBrk="0" hangingPunct="0"/>
            <a:r>
              <a:rPr lang="en-US" altLang="en-US" sz="1400" b="1">
                <a:latin typeface="Courier New" panose="02070309020205020404" pitchFamily="49" charset="0"/>
              </a:rPr>
              <a:t>	addl 8(%ebp),%eax</a:t>
            </a:r>
          </a:p>
          <a:p>
            <a:pPr eaLnBrk="0" hangingPunct="0"/>
            <a:r>
              <a:rPr lang="en-US" altLang="en-US" sz="1400" b="1">
                <a:latin typeface="Courier New" panose="02070309020205020404" pitchFamily="49" charset="0"/>
              </a:rPr>
              <a:t>	movl %ebp,%esp</a:t>
            </a:r>
          </a:p>
          <a:p>
            <a:pPr eaLnBrk="0" hangingPunct="0"/>
            <a:r>
              <a:rPr lang="en-US" altLang="en-US" sz="1400" b="1">
                <a:latin typeface="Courier New" panose="02070309020205020404" pitchFamily="49" charset="0"/>
              </a:rPr>
              <a:t>	popl %ebp</a:t>
            </a:r>
          </a:p>
          <a:p>
            <a:pPr eaLnBrk="0" hangingPunct="0"/>
            <a:r>
              <a:rPr lang="en-US" altLang="en-US" sz="1400" b="1">
                <a:latin typeface="Courier New" panose="02070309020205020404" pitchFamily="49" charset="0"/>
              </a:rPr>
              <a:t>	ret</a:t>
            </a:r>
          </a:p>
        </p:txBody>
      </p:sp>
      <p:sp>
        <p:nvSpPr>
          <p:cNvPr id="578567" name="Rectangle 7"/>
          <p:cNvSpPr>
            <a:spLocks noChangeArrowheads="1"/>
          </p:cNvSpPr>
          <p:nvPr/>
        </p:nvSpPr>
        <p:spPr bwMode="auto">
          <a:xfrm>
            <a:off x="2209801" y="4808539"/>
            <a:ext cx="3502025" cy="95154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spcBef>
                <a:spcPct val="50000"/>
              </a:spcBef>
            </a:pPr>
            <a:r>
              <a:rPr lang="en-US" altLang="en-US" sz="1400" b="1">
                <a:latin typeface="Helvetica" panose="020B0604020202020204" pitchFamily="34" charset="0"/>
              </a:rPr>
              <a:t>Obtain with command</a:t>
            </a:r>
          </a:p>
          <a:p>
            <a:pPr lvl="1" eaLnBrk="0" hangingPunct="0">
              <a:spcBef>
                <a:spcPct val="50000"/>
              </a:spcBef>
            </a:pPr>
            <a:r>
              <a:rPr lang="en-US" altLang="en-US" sz="1400" b="1">
                <a:latin typeface="Courier New" panose="02070309020205020404" pitchFamily="49" charset="0"/>
              </a:rPr>
              <a:t>gcc -O -S code.c</a:t>
            </a:r>
          </a:p>
          <a:p>
            <a:pPr eaLnBrk="0" hangingPunct="0">
              <a:spcBef>
                <a:spcPct val="50000"/>
              </a:spcBef>
            </a:pPr>
            <a:r>
              <a:rPr lang="en-US" altLang="en-US" sz="1400" b="1">
                <a:latin typeface="Helvetica" panose="020B0604020202020204" pitchFamily="34" charset="0"/>
              </a:rPr>
              <a:t>Produces file </a:t>
            </a:r>
            <a:r>
              <a:rPr lang="en-US" altLang="en-US" sz="1400" b="1">
                <a:latin typeface="Courier New" panose="02070309020205020404" pitchFamily="49" charset="0"/>
              </a:rPr>
              <a:t>code.s</a:t>
            </a:r>
          </a:p>
        </p:txBody>
      </p:sp>
    </p:spTree>
    <p:extLst>
      <p:ext uri="{BB962C8B-B14F-4D97-AF65-F5344CB8AC3E}">
        <p14:creationId xmlns:p14="http://schemas.microsoft.com/office/powerpoint/2010/main" val="41072669"/>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B2F64909-3538-45CF-A277-903021E828CE}" type="slidenum">
              <a:rPr lang="en-US" altLang="en-US"/>
              <a:pPr/>
              <a:t>55</a:t>
            </a:fld>
            <a:endParaRPr lang="en-US" altLang="en-US"/>
          </a:p>
        </p:txBody>
      </p:sp>
      <p:sp>
        <p:nvSpPr>
          <p:cNvPr id="579586" name="Rectangle 2"/>
          <p:cNvSpPr>
            <a:spLocks noGrp="1" noChangeArrowheads="1"/>
          </p:cNvSpPr>
          <p:nvPr>
            <p:ph type="title"/>
          </p:nvPr>
        </p:nvSpPr>
        <p:spPr>
          <a:xfrm>
            <a:off x="1048052" y="402024"/>
            <a:ext cx="8256587" cy="838200"/>
          </a:xfrm>
        </p:spPr>
        <p:txBody>
          <a:bodyPr/>
          <a:lstStyle/>
          <a:p>
            <a:r>
              <a:rPr lang="en-US" altLang="en-US" sz="3600" dirty="0">
                <a:solidFill>
                  <a:srgbClr val="0070C0"/>
                </a:solidFill>
              </a:rPr>
              <a:t>Assembly Characteristics</a:t>
            </a:r>
          </a:p>
        </p:txBody>
      </p:sp>
      <p:sp>
        <p:nvSpPr>
          <p:cNvPr id="579587" name="Rectangle 3"/>
          <p:cNvSpPr>
            <a:spLocks noGrp="1" noChangeArrowheads="1"/>
          </p:cNvSpPr>
          <p:nvPr>
            <p:ph type="body" idx="1"/>
          </p:nvPr>
        </p:nvSpPr>
        <p:spPr>
          <a:xfrm>
            <a:off x="2819400" y="1447800"/>
            <a:ext cx="6858000" cy="4768850"/>
          </a:xfrm>
        </p:spPr>
        <p:txBody>
          <a:bodyPr/>
          <a:lstStyle/>
          <a:p>
            <a:r>
              <a:rPr lang="en-US" altLang="en-US" sz="2000"/>
              <a:t>Minimal Data Types</a:t>
            </a:r>
          </a:p>
          <a:p>
            <a:pPr lvl="1"/>
            <a:r>
              <a:rPr lang="en-US" altLang="en-US" sz="1800"/>
              <a:t>“Integer” data of 1, 2, or 4 bytes</a:t>
            </a:r>
          </a:p>
          <a:p>
            <a:pPr lvl="2"/>
            <a:r>
              <a:rPr lang="en-US" altLang="en-US" sz="1600"/>
              <a:t>Data values</a:t>
            </a:r>
          </a:p>
          <a:p>
            <a:pPr lvl="2"/>
            <a:r>
              <a:rPr lang="en-US" altLang="en-US" sz="1600"/>
              <a:t>Addresses (untyped pointers)</a:t>
            </a:r>
          </a:p>
          <a:p>
            <a:pPr lvl="1"/>
            <a:r>
              <a:rPr lang="en-US" altLang="en-US" sz="1800"/>
              <a:t>Floating point data of 4, 8, or 10 bytes</a:t>
            </a:r>
          </a:p>
          <a:p>
            <a:pPr lvl="1"/>
            <a:r>
              <a:rPr lang="en-US" altLang="en-US" sz="1800"/>
              <a:t>No aggregate types such as arrays or structures</a:t>
            </a:r>
          </a:p>
          <a:p>
            <a:pPr lvl="2"/>
            <a:r>
              <a:rPr lang="en-US" altLang="en-US" sz="1600"/>
              <a:t>Just contiguously allocated bytes in memory</a:t>
            </a:r>
          </a:p>
          <a:p>
            <a:r>
              <a:rPr lang="en-US" altLang="en-US" sz="2000"/>
              <a:t>Primitive Operations</a:t>
            </a:r>
          </a:p>
          <a:p>
            <a:pPr lvl="1"/>
            <a:r>
              <a:rPr lang="en-US" altLang="en-US" sz="1800"/>
              <a:t>Perform arithmetic function on register or memory data</a:t>
            </a:r>
          </a:p>
          <a:p>
            <a:pPr lvl="1"/>
            <a:r>
              <a:rPr lang="en-US" altLang="en-US" sz="1800"/>
              <a:t>Transfer data between memory and register</a:t>
            </a:r>
          </a:p>
          <a:p>
            <a:pPr lvl="2"/>
            <a:r>
              <a:rPr lang="en-US" altLang="en-US" sz="1600"/>
              <a:t>Load data from memory into register</a:t>
            </a:r>
          </a:p>
          <a:p>
            <a:pPr lvl="2"/>
            <a:r>
              <a:rPr lang="en-US" altLang="en-US" sz="1600"/>
              <a:t>Store register data into memory</a:t>
            </a:r>
          </a:p>
          <a:p>
            <a:pPr lvl="1"/>
            <a:r>
              <a:rPr lang="en-US" altLang="en-US" sz="1800"/>
              <a:t>Transfer control</a:t>
            </a:r>
          </a:p>
          <a:p>
            <a:pPr lvl="2"/>
            <a:r>
              <a:rPr lang="en-US" altLang="en-US" sz="1600"/>
              <a:t>Unconditional jumps to/from procedures</a:t>
            </a:r>
          </a:p>
          <a:p>
            <a:pPr lvl="2"/>
            <a:r>
              <a:rPr lang="en-US" altLang="en-US" sz="1600"/>
              <a:t>Conditional branches</a:t>
            </a:r>
          </a:p>
        </p:txBody>
      </p:sp>
    </p:spTree>
    <p:extLst>
      <p:ext uri="{BB962C8B-B14F-4D97-AF65-F5344CB8AC3E}">
        <p14:creationId xmlns:p14="http://schemas.microsoft.com/office/powerpoint/2010/main" val="8748786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70C0"/>
                </a:solidFill>
              </a:rPr>
              <a:t>Beware: the two x86 assembly syntax</a:t>
            </a:r>
          </a:p>
        </p:txBody>
      </p:sp>
      <p:sp>
        <p:nvSpPr>
          <p:cNvPr id="3" name="Content Placeholder 2"/>
          <p:cNvSpPr>
            <a:spLocks noGrp="1"/>
          </p:cNvSpPr>
          <p:nvPr>
            <p:ph idx="1"/>
          </p:nvPr>
        </p:nvSpPr>
        <p:spPr/>
        <p:txBody>
          <a:bodyPr/>
          <a:lstStyle/>
          <a:p>
            <a:r>
              <a:rPr lang="en-US"/>
              <a:t>Intel syntax: destination operand before source operands</a:t>
            </a:r>
          </a:p>
          <a:p>
            <a:endParaRPr lang="en-US"/>
          </a:p>
          <a:p>
            <a:r>
              <a:rPr lang="en-US"/>
              <a:t>AT&amp;T syntax: source operands come first before destination operand</a:t>
            </a:r>
          </a:p>
          <a:p>
            <a:endParaRPr lang="en-US"/>
          </a:p>
          <a:p>
            <a:r>
              <a:rPr lang="en-US"/>
              <a:t>Different assemblers use one or both</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56</a:t>
            </a:fld>
            <a:endParaRPr lang="en-US"/>
          </a:p>
        </p:txBody>
      </p:sp>
    </p:spTree>
    <p:extLst>
      <p:ext uri="{BB962C8B-B14F-4D97-AF65-F5344CB8AC3E}">
        <p14:creationId xmlns:p14="http://schemas.microsoft.com/office/powerpoint/2010/main" val="22093966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3"/>
          <p:cNvSpPr>
            <a:spLocks noGrp="1"/>
          </p:cNvSpPr>
          <p:nvPr>
            <p:ph type="dt" sz="half" idx="10"/>
          </p:nvPr>
        </p:nvSpPr>
        <p:spPr/>
        <p:txBody>
          <a:bodyPr/>
          <a:lstStyle/>
          <a:p>
            <a:r>
              <a:rPr lang="en-US" altLang="en-US"/>
              <a:t>CS5250 - 2021/2022 Sem 2</a:t>
            </a:r>
          </a:p>
        </p:txBody>
      </p:sp>
      <p:sp>
        <p:nvSpPr>
          <p:cNvPr id="10" name="Slide Number Placeholder 5"/>
          <p:cNvSpPr>
            <a:spLocks noGrp="1"/>
          </p:cNvSpPr>
          <p:nvPr>
            <p:ph type="sldNum" sz="quarter" idx="12"/>
          </p:nvPr>
        </p:nvSpPr>
        <p:spPr/>
        <p:txBody>
          <a:bodyPr/>
          <a:lstStyle/>
          <a:p>
            <a:fld id="{C61DCE4E-6A79-4FFA-945A-FBCA51F901DA}" type="slidenum">
              <a:rPr lang="en-US" altLang="en-US"/>
              <a:pPr/>
              <a:t>57</a:t>
            </a:fld>
            <a:endParaRPr lang="en-US" altLang="en-US"/>
          </a:p>
        </p:txBody>
      </p:sp>
      <p:sp>
        <p:nvSpPr>
          <p:cNvPr id="581634" name="Rectangle 2"/>
          <p:cNvSpPr>
            <a:spLocks noGrp="1" noChangeArrowheads="1"/>
          </p:cNvSpPr>
          <p:nvPr>
            <p:ph type="title"/>
          </p:nvPr>
        </p:nvSpPr>
        <p:spPr>
          <a:xfrm>
            <a:off x="1040027" y="364953"/>
            <a:ext cx="8534400" cy="838200"/>
          </a:xfrm>
        </p:spPr>
        <p:txBody>
          <a:bodyPr/>
          <a:lstStyle/>
          <a:p>
            <a:r>
              <a:rPr lang="en-US" altLang="en-US" sz="3600" dirty="0">
                <a:solidFill>
                  <a:srgbClr val="0070C0"/>
                </a:solidFill>
              </a:rPr>
              <a:t>Machine Instruction Example</a:t>
            </a:r>
          </a:p>
        </p:txBody>
      </p:sp>
      <p:sp>
        <p:nvSpPr>
          <p:cNvPr id="581635" name="Rectangle 3"/>
          <p:cNvSpPr>
            <a:spLocks noGrp="1" noChangeArrowheads="1"/>
          </p:cNvSpPr>
          <p:nvPr>
            <p:ph type="body" idx="1"/>
          </p:nvPr>
        </p:nvSpPr>
        <p:spPr>
          <a:xfrm>
            <a:off x="6096000" y="1371600"/>
            <a:ext cx="4572000" cy="5486400"/>
          </a:xfrm>
        </p:spPr>
        <p:txBody>
          <a:bodyPr/>
          <a:lstStyle/>
          <a:p>
            <a:pPr marL="223838" indent="-223838" defTabSz="895350">
              <a:tabLst>
                <a:tab pos="1143000" algn="l"/>
                <a:tab pos="2514600" algn="l"/>
              </a:tabLst>
            </a:pPr>
            <a:r>
              <a:rPr lang="en-US" altLang="en-US" sz="2000"/>
              <a:t>C Code</a:t>
            </a:r>
          </a:p>
          <a:p>
            <a:pPr marL="560388" lvl="1" indent="-222250" defTabSz="895350">
              <a:tabLst>
                <a:tab pos="1143000" algn="l"/>
                <a:tab pos="2514600" algn="l"/>
              </a:tabLst>
            </a:pPr>
            <a:r>
              <a:rPr lang="en-US" altLang="en-US" sz="1800"/>
              <a:t>Add two signed integers</a:t>
            </a:r>
          </a:p>
          <a:p>
            <a:pPr marL="223838" indent="-223838" defTabSz="895350">
              <a:tabLst>
                <a:tab pos="1143000" algn="l"/>
                <a:tab pos="2514600" algn="l"/>
              </a:tabLst>
            </a:pPr>
            <a:r>
              <a:rPr lang="en-US" altLang="en-US" sz="2000"/>
              <a:t>Assembly</a:t>
            </a:r>
          </a:p>
          <a:p>
            <a:pPr marL="560388" lvl="1" indent="-222250" defTabSz="895350">
              <a:tabLst>
                <a:tab pos="1143000" algn="l"/>
                <a:tab pos="2514600" algn="l"/>
              </a:tabLst>
            </a:pPr>
            <a:r>
              <a:rPr lang="en-US" altLang="en-US" sz="1800"/>
              <a:t>Add 2 4-byte integers</a:t>
            </a:r>
          </a:p>
          <a:p>
            <a:pPr marL="839788" lvl="2" indent="-165100" defTabSz="895350">
              <a:tabLst>
                <a:tab pos="1143000" algn="l"/>
                <a:tab pos="2514600" algn="l"/>
              </a:tabLst>
            </a:pPr>
            <a:r>
              <a:rPr lang="en-US" altLang="en-US" sz="1600"/>
              <a:t>“Long” words in GCC parlance</a:t>
            </a:r>
          </a:p>
          <a:p>
            <a:pPr marL="839788" lvl="2" indent="-165100" defTabSz="895350">
              <a:tabLst>
                <a:tab pos="1143000" algn="l"/>
                <a:tab pos="2514600" algn="l"/>
              </a:tabLst>
            </a:pPr>
            <a:r>
              <a:rPr lang="en-US" altLang="en-US" sz="1600"/>
              <a:t>Same instruction whether signed or unsigned</a:t>
            </a:r>
          </a:p>
          <a:p>
            <a:pPr marL="560388" lvl="1" indent="-222250" defTabSz="895350">
              <a:tabLst>
                <a:tab pos="1143000" algn="l"/>
                <a:tab pos="2514600" algn="l"/>
              </a:tabLst>
            </a:pPr>
            <a:r>
              <a:rPr lang="en-US" altLang="en-US" sz="1800"/>
              <a:t>Operands:</a:t>
            </a:r>
          </a:p>
          <a:p>
            <a:pPr marL="839788" lvl="2" indent="-165100" defTabSz="895350">
              <a:buNone/>
              <a:tabLst>
                <a:tab pos="1143000" algn="l"/>
                <a:tab pos="2514600" algn="l"/>
              </a:tabLst>
            </a:pPr>
            <a:r>
              <a:rPr lang="en-US" altLang="en-US" sz="1600">
                <a:latin typeface="Courier New" panose="02070309020205020404" pitchFamily="49" charset="0"/>
              </a:rPr>
              <a:t>x</a:t>
            </a:r>
            <a:r>
              <a:rPr lang="en-US" altLang="en-US" sz="1600"/>
              <a:t>:	Register	</a:t>
            </a:r>
            <a:r>
              <a:rPr lang="en-US" altLang="en-US" sz="1600">
                <a:latin typeface="Courier New" panose="02070309020205020404" pitchFamily="49" charset="0"/>
              </a:rPr>
              <a:t>%eax</a:t>
            </a:r>
          </a:p>
          <a:p>
            <a:pPr marL="839788" lvl="2" indent="-165100" defTabSz="895350">
              <a:buNone/>
              <a:tabLst>
                <a:tab pos="1143000" algn="l"/>
                <a:tab pos="2514600" algn="l"/>
              </a:tabLst>
            </a:pPr>
            <a:r>
              <a:rPr lang="en-US" altLang="en-US" sz="1600">
                <a:latin typeface="Courier New" panose="02070309020205020404" pitchFamily="49" charset="0"/>
              </a:rPr>
              <a:t>y</a:t>
            </a:r>
            <a:r>
              <a:rPr lang="en-US" altLang="en-US" sz="1600"/>
              <a:t>:	Memory	M[</a:t>
            </a:r>
            <a:r>
              <a:rPr lang="en-US" altLang="en-US" sz="1600">
                <a:latin typeface="Courier New" panose="02070309020205020404" pitchFamily="49" charset="0"/>
              </a:rPr>
              <a:t>%ebp+8]</a:t>
            </a:r>
            <a:endParaRPr lang="en-US" altLang="en-US" sz="1600"/>
          </a:p>
          <a:p>
            <a:pPr marL="839788" lvl="2" indent="-165100" defTabSz="895350">
              <a:buNone/>
              <a:tabLst>
                <a:tab pos="1143000" algn="l"/>
                <a:tab pos="2514600" algn="l"/>
              </a:tabLst>
            </a:pPr>
            <a:r>
              <a:rPr lang="en-US" altLang="en-US" sz="1600">
                <a:latin typeface="Courier New" panose="02070309020205020404" pitchFamily="49" charset="0"/>
              </a:rPr>
              <a:t>t</a:t>
            </a:r>
            <a:r>
              <a:rPr lang="en-US" altLang="en-US" sz="1600"/>
              <a:t>:	Register	</a:t>
            </a:r>
            <a:r>
              <a:rPr lang="en-US" altLang="en-US" sz="1600">
                <a:latin typeface="Courier New" panose="02070309020205020404" pitchFamily="49" charset="0"/>
              </a:rPr>
              <a:t>%eax</a:t>
            </a:r>
          </a:p>
          <a:p>
            <a:pPr marL="1120775" lvl="3" indent="-166688" defTabSz="895350">
              <a:tabLst>
                <a:tab pos="1143000" algn="l"/>
                <a:tab pos="2514600" algn="l"/>
              </a:tabLst>
            </a:pPr>
            <a:r>
              <a:rPr lang="en-US" altLang="en-US" sz="1400"/>
              <a:t>Return function value in </a:t>
            </a:r>
            <a:r>
              <a:rPr lang="en-US" altLang="en-US" sz="1400">
                <a:latin typeface="Courier New" panose="02070309020205020404" pitchFamily="49" charset="0"/>
              </a:rPr>
              <a:t>%eax</a:t>
            </a:r>
            <a:endParaRPr lang="en-US" altLang="en-US" sz="1400"/>
          </a:p>
          <a:p>
            <a:pPr marL="223838" indent="-223838" defTabSz="895350">
              <a:tabLst>
                <a:tab pos="1143000" algn="l"/>
                <a:tab pos="2514600" algn="l"/>
              </a:tabLst>
            </a:pPr>
            <a:r>
              <a:rPr lang="en-US" altLang="en-US" sz="2000"/>
              <a:t>Object Code</a:t>
            </a:r>
          </a:p>
          <a:p>
            <a:pPr marL="560388" lvl="1" indent="-222250" defTabSz="895350">
              <a:tabLst>
                <a:tab pos="1143000" algn="l"/>
                <a:tab pos="2514600" algn="l"/>
              </a:tabLst>
            </a:pPr>
            <a:r>
              <a:rPr lang="en-US" altLang="en-US" sz="1800"/>
              <a:t>3-byte instruction</a:t>
            </a:r>
          </a:p>
          <a:p>
            <a:pPr marL="560388" lvl="1" indent="-222250" defTabSz="895350">
              <a:tabLst>
                <a:tab pos="1143000" algn="l"/>
                <a:tab pos="2514600" algn="l"/>
              </a:tabLst>
            </a:pPr>
            <a:r>
              <a:rPr lang="en-US" altLang="en-US" sz="1800"/>
              <a:t>Stored at address </a:t>
            </a:r>
            <a:r>
              <a:rPr lang="en-US" altLang="en-US" sz="1800">
                <a:latin typeface="Courier New" panose="02070309020205020404" pitchFamily="49" charset="0"/>
              </a:rPr>
              <a:t>0x401046</a:t>
            </a:r>
          </a:p>
        </p:txBody>
      </p:sp>
      <p:sp>
        <p:nvSpPr>
          <p:cNvPr id="581636" name="Rectangle 4"/>
          <p:cNvSpPr>
            <a:spLocks noChangeArrowheads="1"/>
          </p:cNvSpPr>
          <p:nvPr/>
        </p:nvSpPr>
        <p:spPr bwMode="auto">
          <a:xfrm>
            <a:off x="2057401" y="1676401"/>
            <a:ext cx="3883025" cy="3143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sz="1400" b="1">
                <a:latin typeface="Courier New" panose="02070309020205020404" pitchFamily="49" charset="0"/>
              </a:rPr>
              <a:t>int t = x+y;</a:t>
            </a:r>
          </a:p>
        </p:txBody>
      </p:sp>
      <p:sp>
        <p:nvSpPr>
          <p:cNvPr id="581637" name="Rectangle 5"/>
          <p:cNvSpPr>
            <a:spLocks noChangeArrowheads="1"/>
          </p:cNvSpPr>
          <p:nvPr/>
        </p:nvSpPr>
        <p:spPr bwMode="auto">
          <a:xfrm>
            <a:off x="2057400" y="2819401"/>
            <a:ext cx="3886200" cy="3143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549400" algn="l"/>
              </a:tabLst>
              <a:defRPr>
                <a:solidFill>
                  <a:schemeClr val="tx1"/>
                </a:solidFill>
                <a:latin typeface="Arial" panose="020B0604020202020204" pitchFamily="34" charset="0"/>
                <a:cs typeface="Arial" panose="020B0604020202020204" pitchFamily="34" charset="0"/>
              </a:defRPr>
            </a:lvl1pPr>
            <a:lvl2pPr>
              <a:tabLst>
                <a:tab pos="457200" algn="l"/>
                <a:tab pos="1549400" algn="l"/>
              </a:tabLst>
              <a:defRPr>
                <a:solidFill>
                  <a:schemeClr val="tx1"/>
                </a:solidFill>
                <a:latin typeface="Arial" panose="020B0604020202020204" pitchFamily="34" charset="0"/>
                <a:cs typeface="Arial" panose="020B0604020202020204" pitchFamily="34" charset="0"/>
              </a:defRPr>
            </a:lvl2pPr>
            <a:lvl3pPr>
              <a:tabLst>
                <a:tab pos="457200" algn="l"/>
                <a:tab pos="1549400" algn="l"/>
              </a:tabLst>
              <a:defRPr>
                <a:solidFill>
                  <a:schemeClr val="tx1"/>
                </a:solidFill>
                <a:latin typeface="Arial" panose="020B0604020202020204" pitchFamily="34" charset="0"/>
                <a:cs typeface="Arial" panose="020B0604020202020204" pitchFamily="34" charset="0"/>
              </a:defRPr>
            </a:lvl3pPr>
            <a:lvl4pPr>
              <a:tabLst>
                <a:tab pos="457200" algn="l"/>
                <a:tab pos="1549400" algn="l"/>
              </a:tabLst>
              <a:defRPr>
                <a:solidFill>
                  <a:schemeClr val="tx1"/>
                </a:solidFill>
                <a:latin typeface="Arial" panose="020B0604020202020204" pitchFamily="34" charset="0"/>
                <a:cs typeface="Arial" panose="020B0604020202020204" pitchFamily="34" charset="0"/>
              </a:defRPr>
            </a:lvl4pPr>
            <a:lvl5pPr>
              <a:tabLst>
                <a:tab pos="457200" algn="l"/>
                <a:tab pos="15494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5494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5494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5494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5494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addl 8(%ebp),%eax</a:t>
            </a:r>
          </a:p>
        </p:txBody>
      </p:sp>
      <p:sp>
        <p:nvSpPr>
          <p:cNvPr id="581638" name="Rectangle 6"/>
          <p:cNvSpPr>
            <a:spLocks noChangeArrowheads="1"/>
          </p:cNvSpPr>
          <p:nvPr/>
        </p:nvSpPr>
        <p:spPr bwMode="auto">
          <a:xfrm>
            <a:off x="2133600" y="4876801"/>
            <a:ext cx="3886200" cy="3143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292100" algn="l"/>
              </a:tabLst>
              <a:defRPr>
                <a:solidFill>
                  <a:schemeClr val="tx1"/>
                </a:solidFill>
                <a:latin typeface="Arial" panose="020B0604020202020204" pitchFamily="34" charset="0"/>
                <a:cs typeface="Arial" panose="020B0604020202020204" pitchFamily="34" charset="0"/>
              </a:defRPr>
            </a:lvl1pPr>
            <a:lvl2pPr>
              <a:tabLst>
                <a:tab pos="292100" algn="l"/>
              </a:tabLst>
              <a:defRPr>
                <a:solidFill>
                  <a:schemeClr val="tx1"/>
                </a:solidFill>
                <a:latin typeface="Arial" panose="020B0604020202020204" pitchFamily="34" charset="0"/>
                <a:cs typeface="Arial" panose="020B0604020202020204" pitchFamily="34" charset="0"/>
              </a:defRPr>
            </a:lvl2pPr>
            <a:lvl3pPr>
              <a:tabLst>
                <a:tab pos="292100" algn="l"/>
              </a:tabLst>
              <a:defRPr>
                <a:solidFill>
                  <a:schemeClr val="tx1"/>
                </a:solidFill>
                <a:latin typeface="Arial" panose="020B0604020202020204" pitchFamily="34" charset="0"/>
                <a:cs typeface="Arial" panose="020B0604020202020204" pitchFamily="34" charset="0"/>
              </a:defRPr>
            </a:lvl3pPr>
            <a:lvl4pPr>
              <a:tabLst>
                <a:tab pos="292100" algn="l"/>
              </a:tabLst>
              <a:defRPr>
                <a:solidFill>
                  <a:schemeClr val="tx1"/>
                </a:solidFill>
                <a:latin typeface="Arial" panose="020B0604020202020204" pitchFamily="34" charset="0"/>
                <a:cs typeface="Arial" panose="020B0604020202020204" pitchFamily="34" charset="0"/>
              </a:defRPr>
            </a:lvl4pPr>
            <a:lvl5pPr>
              <a:tabLst>
                <a:tab pos="2921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2921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2921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2921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2921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0x401046:	03 45 08</a:t>
            </a:r>
          </a:p>
        </p:txBody>
      </p:sp>
      <p:sp>
        <p:nvSpPr>
          <p:cNvPr id="581639" name="Text Box 7"/>
          <p:cNvSpPr txBox="1">
            <a:spLocks noChangeArrowheads="1"/>
          </p:cNvSpPr>
          <p:nvPr/>
        </p:nvSpPr>
        <p:spPr bwMode="auto">
          <a:xfrm>
            <a:off x="3048000" y="3352800"/>
            <a:ext cx="1905000"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spcBef>
                <a:spcPct val="50000"/>
              </a:spcBef>
            </a:pPr>
            <a:r>
              <a:rPr lang="en-US" altLang="en-US" sz="1400" b="1">
                <a:latin typeface="Helvetica" panose="020B0604020202020204" pitchFamily="34" charset="0"/>
              </a:rPr>
              <a:t>Similar to expression</a:t>
            </a:r>
            <a:r>
              <a:rPr lang="en-US" altLang="en-US" sz="1400" b="1">
                <a:latin typeface="Courier New" panose="02070309020205020404" pitchFamily="49" charset="0"/>
              </a:rPr>
              <a:t> x += y</a:t>
            </a:r>
          </a:p>
        </p:txBody>
      </p:sp>
    </p:spTree>
    <p:extLst>
      <p:ext uri="{BB962C8B-B14F-4D97-AF65-F5344CB8AC3E}">
        <p14:creationId xmlns:p14="http://schemas.microsoft.com/office/powerpoint/2010/main" val="23358606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3"/>
          <p:cNvSpPr>
            <a:spLocks noGrp="1"/>
          </p:cNvSpPr>
          <p:nvPr>
            <p:ph type="dt" sz="half" idx="10"/>
          </p:nvPr>
        </p:nvSpPr>
        <p:spPr/>
        <p:txBody>
          <a:bodyPr/>
          <a:lstStyle/>
          <a:p>
            <a:r>
              <a:rPr lang="en-US" altLang="en-US"/>
              <a:t>CS5250 - 2021/2022 Sem 2</a:t>
            </a:r>
          </a:p>
        </p:txBody>
      </p:sp>
      <p:sp>
        <p:nvSpPr>
          <p:cNvPr id="8" name="Slide Number Placeholder 5"/>
          <p:cNvSpPr>
            <a:spLocks noGrp="1"/>
          </p:cNvSpPr>
          <p:nvPr>
            <p:ph type="sldNum" sz="quarter" idx="12"/>
          </p:nvPr>
        </p:nvSpPr>
        <p:spPr/>
        <p:txBody>
          <a:bodyPr/>
          <a:lstStyle/>
          <a:p>
            <a:fld id="{149633DD-981F-4FBD-8DEC-E2F98DDD172F}" type="slidenum">
              <a:rPr lang="en-US" altLang="en-US"/>
              <a:pPr/>
              <a:t>58</a:t>
            </a:fld>
            <a:endParaRPr lang="en-US" altLang="en-US"/>
          </a:p>
        </p:txBody>
      </p:sp>
      <p:sp>
        <p:nvSpPr>
          <p:cNvPr id="582658" name="Rectangle 2"/>
          <p:cNvSpPr>
            <a:spLocks noChangeArrowheads="1"/>
          </p:cNvSpPr>
          <p:nvPr/>
        </p:nvSpPr>
        <p:spPr bwMode="auto">
          <a:xfrm>
            <a:off x="4876800" y="1600200"/>
            <a:ext cx="2603500" cy="4127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lvl1pPr marL="223838" indent="-223838" defTabSz="895350">
              <a:defRPr>
                <a:solidFill>
                  <a:schemeClr val="tx1"/>
                </a:solidFill>
                <a:latin typeface="Arial" panose="020B0604020202020204" pitchFamily="34" charset="0"/>
                <a:cs typeface="Arial" panose="020B0604020202020204" pitchFamily="34" charset="0"/>
              </a:defRPr>
            </a:lvl1pPr>
            <a:lvl2pPr marL="560388" indent="-222250" defTabSz="895350">
              <a:defRPr>
                <a:solidFill>
                  <a:schemeClr val="tx1"/>
                </a:solidFill>
                <a:latin typeface="Arial" panose="020B0604020202020204" pitchFamily="34" charset="0"/>
                <a:cs typeface="Arial" panose="020B0604020202020204" pitchFamily="34" charset="0"/>
              </a:defRPr>
            </a:lvl2pPr>
            <a:lvl3pPr marL="839788" indent="-165100" defTabSz="895350">
              <a:defRPr>
                <a:solidFill>
                  <a:schemeClr val="tx1"/>
                </a:solidFill>
                <a:latin typeface="Arial" panose="020B0604020202020204" pitchFamily="34" charset="0"/>
                <a:cs typeface="Arial" panose="020B0604020202020204" pitchFamily="34" charset="0"/>
              </a:defRPr>
            </a:lvl3pPr>
            <a:lvl4pPr marL="1120775" indent="-166688" defTabSz="895350">
              <a:defRPr>
                <a:solidFill>
                  <a:schemeClr val="tx1"/>
                </a:solidFill>
                <a:latin typeface="Arial" panose="020B0604020202020204" pitchFamily="34" charset="0"/>
                <a:cs typeface="Arial" panose="020B0604020202020204" pitchFamily="34" charset="0"/>
              </a:defRPr>
            </a:lvl4pPr>
            <a:lvl5pPr marL="1960563" indent="-168275" defTabSz="895350">
              <a:defRPr>
                <a:solidFill>
                  <a:schemeClr val="tx1"/>
                </a:solidFill>
                <a:latin typeface="Arial" panose="020B0604020202020204" pitchFamily="34" charset="0"/>
                <a:cs typeface="Arial" panose="020B0604020202020204" pitchFamily="34" charset="0"/>
              </a:defRPr>
            </a:lvl5pPr>
            <a:lvl6pPr marL="24177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8749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3321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789363" indent="-168275" defTabSz="89535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0" hangingPunct="0">
              <a:lnSpc>
                <a:spcPct val="90000"/>
              </a:lnSpc>
              <a:spcBef>
                <a:spcPct val="30000"/>
              </a:spcBef>
            </a:pPr>
            <a:r>
              <a:rPr lang="en-US" altLang="en-US" sz="2400" b="1">
                <a:solidFill>
                  <a:schemeClr val="tx2"/>
                </a:solidFill>
                <a:latin typeface="Helvetica" panose="020B0604020202020204" pitchFamily="34" charset="0"/>
              </a:rPr>
              <a:t>Disassembled</a:t>
            </a:r>
          </a:p>
          <a:p>
            <a:pPr algn="ctr" eaLnBrk="0" hangingPunct="0"/>
            <a:endParaRPr lang="en-US" altLang="en-US" sz="2400" b="1">
              <a:solidFill>
                <a:schemeClr val="tx2"/>
              </a:solidFill>
              <a:latin typeface="Helvetica" panose="020B0604020202020204" pitchFamily="34" charset="0"/>
            </a:endParaRPr>
          </a:p>
        </p:txBody>
      </p:sp>
      <p:sp>
        <p:nvSpPr>
          <p:cNvPr id="582659" name="Rectangle 3"/>
          <p:cNvSpPr>
            <a:spLocks noChangeArrowheads="1"/>
          </p:cNvSpPr>
          <p:nvPr/>
        </p:nvSpPr>
        <p:spPr bwMode="auto">
          <a:xfrm>
            <a:off x="2527300" y="2012951"/>
            <a:ext cx="6781800" cy="20161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00401040 &lt;_sum&gt;:</a:t>
            </a:r>
          </a:p>
          <a:p>
            <a:pPr eaLnBrk="0" hangingPunct="0"/>
            <a:r>
              <a:rPr lang="en-US" altLang="en-US" sz="1400" b="1">
                <a:latin typeface="Courier New" panose="02070309020205020404" pitchFamily="49" charset="0"/>
              </a:rPr>
              <a:t>   0:	55             	push   %ebp</a:t>
            </a:r>
          </a:p>
          <a:p>
            <a:pPr eaLnBrk="0" hangingPunct="0"/>
            <a:r>
              <a:rPr lang="en-US" altLang="en-US" sz="1400" b="1">
                <a:latin typeface="Courier New" panose="02070309020205020404" pitchFamily="49" charset="0"/>
              </a:rPr>
              <a:t>   1:	89 e5          	mov    %esp,%ebp</a:t>
            </a:r>
          </a:p>
          <a:p>
            <a:pPr eaLnBrk="0" hangingPunct="0"/>
            <a:r>
              <a:rPr lang="en-US" altLang="en-US" sz="1400" b="1">
                <a:latin typeface="Courier New" panose="02070309020205020404" pitchFamily="49" charset="0"/>
              </a:rPr>
              <a:t>   3:	8b 45 0c       	mov    0xc(%ebp),%eax</a:t>
            </a:r>
          </a:p>
          <a:p>
            <a:pPr eaLnBrk="0" hangingPunct="0"/>
            <a:r>
              <a:rPr lang="en-US" altLang="en-US" sz="1400" b="1">
                <a:latin typeface="Courier New" panose="02070309020205020404" pitchFamily="49" charset="0"/>
              </a:rPr>
              <a:t>   6:	03 45 08       	add    0x8(%ebp),%eax</a:t>
            </a:r>
          </a:p>
          <a:p>
            <a:pPr eaLnBrk="0" hangingPunct="0"/>
            <a:r>
              <a:rPr lang="en-US" altLang="en-US" sz="1400" b="1">
                <a:latin typeface="Courier New" panose="02070309020205020404" pitchFamily="49" charset="0"/>
              </a:rPr>
              <a:t>   9:	89 ec          	mov    %ebp,%esp</a:t>
            </a:r>
          </a:p>
          <a:p>
            <a:pPr eaLnBrk="0" hangingPunct="0"/>
            <a:r>
              <a:rPr lang="en-US" altLang="en-US" sz="1400" b="1">
                <a:latin typeface="Courier New" panose="02070309020205020404" pitchFamily="49" charset="0"/>
              </a:rPr>
              <a:t>   b:	5d             	pop    %ebp</a:t>
            </a:r>
          </a:p>
          <a:p>
            <a:pPr eaLnBrk="0" hangingPunct="0"/>
            <a:r>
              <a:rPr lang="en-US" altLang="en-US" sz="1400" b="1">
                <a:latin typeface="Courier New" panose="02070309020205020404" pitchFamily="49" charset="0"/>
              </a:rPr>
              <a:t>   c:	c3             	ret    </a:t>
            </a:r>
          </a:p>
          <a:p>
            <a:pPr eaLnBrk="0" hangingPunct="0"/>
            <a:r>
              <a:rPr lang="en-US" altLang="en-US" sz="1400" b="1">
                <a:latin typeface="Courier New" panose="02070309020205020404" pitchFamily="49" charset="0"/>
              </a:rPr>
              <a:t>   </a:t>
            </a:r>
            <a:r>
              <a:rPr lang="en-US" altLang="en-US" sz="1400" b="1" i="1">
                <a:latin typeface="Courier New" panose="02070309020205020404" pitchFamily="49" charset="0"/>
              </a:rPr>
              <a:t>d:	8d 76 00       	lea    0x0(%esi),%esi</a:t>
            </a:r>
          </a:p>
        </p:txBody>
      </p:sp>
      <p:sp>
        <p:nvSpPr>
          <p:cNvPr id="582660" name="Rectangle 4"/>
          <p:cNvSpPr>
            <a:spLocks noGrp="1" noChangeArrowheads="1"/>
          </p:cNvSpPr>
          <p:nvPr>
            <p:ph type="title"/>
          </p:nvPr>
        </p:nvSpPr>
        <p:spPr>
          <a:xfrm>
            <a:off x="1056246" y="358775"/>
            <a:ext cx="7743825" cy="838200"/>
          </a:xfrm>
        </p:spPr>
        <p:txBody>
          <a:bodyPr/>
          <a:lstStyle/>
          <a:p>
            <a:r>
              <a:rPr lang="en-US" altLang="en-US" sz="3600" dirty="0">
                <a:solidFill>
                  <a:srgbClr val="0070C0"/>
                </a:solidFill>
              </a:rPr>
              <a:t>Disassembling Object Code</a:t>
            </a:r>
          </a:p>
        </p:txBody>
      </p:sp>
      <p:sp>
        <p:nvSpPr>
          <p:cNvPr id="582661" name="Rectangle 5"/>
          <p:cNvSpPr>
            <a:spLocks noGrp="1" noChangeArrowheads="1"/>
          </p:cNvSpPr>
          <p:nvPr>
            <p:ph type="body" idx="1"/>
          </p:nvPr>
        </p:nvSpPr>
        <p:spPr>
          <a:xfrm>
            <a:off x="2146300" y="4106863"/>
            <a:ext cx="8064500" cy="1949450"/>
          </a:xfrm>
        </p:spPr>
        <p:txBody>
          <a:bodyPr/>
          <a:lstStyle/>
          <a:p>
            <a:r>
              <a:rPr lang="en-US" altLang="en-US" sz="2000"/>
              <a:t>Disassembler</a:t>
            </a:r>
          </a:p>
          <a:p>
            <a:pPr lvl="1">
              <a:buFontTx/>
              <a:buNone/>
            </a:pPr>
            <a:r>
              <a:rPr lang="en-US" altLang="en-US" sz="1800">
                <a:latin typeface="Courier New" panose="02070309020205020404" pitchFamily="49" charset="0"/>
              </a:rPr>
              <a:t>objdump -d p</a:t>
            </a:r>
          </a:p>
          <a:p>
            <a:pPr lvl="1"/>
            <a:r>
              <a:rPr lang="en-US" altLang="en-US" sz="1800"/>
              <a:t>Useful tool for examining object code</a:t>
            </a:r>
          </a:p>
          <a:p>
            <a:pPr lvl="1"/>
            <a:r>
              <a:rPr lang="en-US" altLang="en-US" sz="1800"/>
              <a:t>Analyzes bit pattern of series of instructions</a:t>
            </a:r>
          </a:p>
          <a:p>
            <a:pPr lvl="1"/>
            <a:r>
              <a:rPr lang="en-US" altLang="en-US" sz="1800"/>
              <a:t>Produces approximate rendition of assembly code</a:t>
            </a:r>
          </a:p>
          <a:p>
            <a:pPr lvl="1"/>
            <a:r>
              <a:rPr lang="en-US" altLang="en-US" sz="1800"/>
              <a:t>Can be run on either </a:t>
            </a:r>
            <a:r>
              <a:rPr lang="en-US" altLang="en-US" sz="1800">
                <a:latin typeface="Courier New" panose="02070309020205020404" pitchFamily="49" charset="0"/>
              </a:rPr>
              <a:t>a.out</a:t>
            </a:r>
            <a:r>
              <a:rPr lang="en-US" altLang="en-US" sz="1800"/>
              <a:t> (complete executable) or </a:t>
            </a:r>
            <a:r>
              <a:rPr lang="en-US" altLang="en-US" sz="1800">
                <a:latin typeface="Courier New" panose="02070309020205020404" pitchFamily="49" charset="0"/>
              </a:rPr>
              <a:t>.o</a:t>
            </a:r>
            <a:r>
              <a:rPr lang="en-US" altLang="en-US" sz="1800"/>
              <a:t> file</a:t>
            </a:r>
          </a:p>
        </p:txBody>
      </p:sp>
    </p:spTree>
    <p:extLst>
      <p:ext uri="{BB962C8B-B14F-4D97-AF65-F5344CB8AC3E}">
        <p14:creationId xmlns:p14="http://schemas.microsoft.com/office/powerpoint/2010/main" val="921240444"/>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Date Placeholder 3"/>
          <p:cNvSpPr>
            <a:spLocks noGrp="1"/>
          </p:cNvSpPr>
          <p:nvPr>
            <p:ph type="dt" sz="half" idx="10"/>
          </p:nvPr>
        </p:nvSpPr>
        <p:spPr/>
        <p:txBody>
          <a:bodyPr/>
          <a:lstStyle/>
          <a:p>
            <a:r>
              <a:rPr lang="en-US" altLang="en-US"/>
              <a:t>CS5250 - 2021/2022 Sem 2</a:t>
            </a:r>
          </a:p>
        </p:txBody>
      </p:sp>
      <p:sp>
        <p:nvSpPr>
          <p:cNvPr id="15" name="Slide Number Placeholder 5"/>
          <p:cNvSpPr>
            <a:spLocks noGrp="1"/>
          </p:cNvSpPr>
          <p:nvPr>
            <p:ph type="sldNum" sz="quarter" idx="12"/>
          </p:nvPr>
        </p:nvSpPr>
        <p:spPr/>
        <p:txBody>
          <a:bodyPr/>
          <a:lstStyle/>
          <a:p>
            <a:fld id="{A942DB32-D102-49EF-BC3A-27DCB891F342}" type="slidenum">
              <a:rPr lang="en-US" altLang="en-US"/>
              <a:pPr/>
              <a:t>59</a:t>
            </a:fld>
            <a:endParaRPr lang="en-US" altLang="en-US"/>
          </a:p>
        </p:txBody>
      </p:sp>
      <p:sp>
        <p:nvSpPr>
          <p:cNvPr id="585730" name="Rectangle 2"/>
          <p:cNvSpPr>
            <a:spLocks noGrp="1" noChangeArrowheads="1"/>
          </p:cNvSpPr>
          <p:nvPr>
            <p:ph type="title"/>
          </p:nvPr>
        </p:nvSpPr>
        <p:spPr>
          <a:xfrm>
            <a:off x="763846" y="402024"/>
            <a:ext cx="8180387" cy="838200"/>
          </a:xfrm>
        </p:spPr>
        <p:txBody>
          <a:bodyPr/>
          <a:lstStyle/>
          <a:p>
            <a:r>
              <a:rPr lang="en-US" altLang="en-US" dirty="0">
                <a:solidFill>
                  <a:srgbClr val="0070C0"/>
                </a:solidFill>
              </a:rPr>
              <a:t>Moving Data</a:t>
            </a:r>
          </a:p>
        </p:txBody>
      </p:sp>
      <p:sp>
        <p:nvSpPr>
          <p:cNvPr id="585731" name="Rectangle 3"/>
          <p:cNvSpPr>
            <a:spLocks noGrp="1" noChangeArrowheads="1"/>
          </p:cNvSpPr>
          <p:nvPr>
            <p:ph type="body" idx="1"/>
          </p:nvPr>
        </p:nvSpPr>
        <p:spPr>
          <a:xfrm>
            <a:off x="1981201" y="1600201"/>
            <a:ext cx="7713663" cy="4525963"/>
          </a:xfrm>
        </p:spPr>
        <p:txBody>
          <a:bodyPr/>
          <a:lstStyle/>
          <a:p>
            <a:r>
              <a:rPr lang="en-US" altLang="en-US" sz="2000"/>
              <a:t>Moving Data</a:t>
            </a:r>
          </a:p>
          <a:p>
            <a:pPr lvl="1">
              <a:buFontTx/>
              <a:buNone/>
            </a:pPr>
            <a:r>
              <a:rPr lang="en-US" altLang="en-US" sz="1800">
                <a:latin typeface="Courier New" panose="02070309020205020404" pitchFamily="49" charset="0"/>
              </a:rPr>
              <a:t>movl</a:t>
            </a:r>
            <a:r>
              <a:rPr lang="en-US" altLang="en-US" sz="1800"/>
              <a:t> </a:t>
            </a:r>
            <a:r>
              <a:rPr lang="en-US" altLang="en-US" sz="1800" i="1"/>
              <a:t>Source</a:t>
            </a:r>
            <a:r>
              <a:rPr lang="en-US" altLang="en-US" sz="1800"/>
              <a:t>,</a:t>
            </a:r>
            <a:r>
              <a:rPr lang="en-US" altLang="en-US" sz="1800" i="1"/>
              <a:t>Dest</a:t>
            </a:r>
            <a:r>
              <a:rPr lang="en-US" altLang="en-US" sz="1800"/>
              <a:t>:</a:t>
            </a:r>
          </a:p>
          <a:p>
            <a:pPr lvl="1"/>
            <a:r>
              <a:rPr lang="en-US" altLang="en-US" sz="1800"/>
              <a:t>Move 4-byte (“long”) word</a:t>
            </a:r>
          </a:p>
          <a:p>
            <a:pPr lvl="1"/>
            <a:r>
              <a:rPr lang="en-US" altLang="en-US" sz="1800"/>
              <a:t>Lots of these in typical code</a:t>
            </a:r>
          </a:p>
          <a:p>
            <a:r>
              <a:rPr lang="en-US" altLang="en-US" sz="2000"/>
              <a:t>Operand Types</a:t>
            </a:r>
          </a:p>
          <a:p>
            <a:pPr lvl="1"/>
            <a:r>
              <a:rPr lang="en-US" altLang="en-US" sz="1800"/>
              <a:t>Immediate: Constant integer data</a:t>
            </a:r>
          </a:p>
          <a:p>
            <a:pPr lvl="2"/>
            <a:r>
              <a:rPr lang="en-US" altLang="en-US" sz="1600"/>
              <a:t>Like C constant, but prefixed with ‘</a:t>
            </a:r>
            <a:r>
              <a:rPr lang="en-US" altLang="en-US" sz="1600">
                <a:latin typeface="Courier New" panose="02070309020205020404" pitchFamily="49" charset="0"/>
              </a:rPr>
              <a:t>$</a:t>
            </a:r>
            <a:r>
              <a:rPr lang="en-US" altLang="en-US" sz="1600"/>
              <a:t>’</a:t>
            </a:r>
          </a:p>
          <a:p>
            <a:pPr lvl="2"/>
            <a:r>
              <a:rPr lang="en-US" altLang="en-US" sz="1600"/>
              <a:t>E.g., </a:t>
            </a:r>
            <a:r>
              <a:rPr lang="en-US" altLang="en-US" sz="1600">
                <a:latin typeface="Courier New" panose="02070309020205020404" pitchFamily="49" charset="0"/>
              </a:rPr>
              <a:t>$0x400</a:t>
            </a:r>
            <a:r>
              <a:rPr lang="en-US" altLang="en-US" sz="1600"/>
              <a:t>, </a:t>
            </a:r>
            <a:r>
              <a:rPr lang="en-US" altLang="en-US" sz="1600">
                <a:latin typeface="Courier New" panose="02070309020205020404" pitchFamily="49" charset="0"/>
              </a:rPr>
              <a:t>$-533</a:t>
            </a:r>
            <a:endParaRPr lang="en-US" altLang="en-US" sz="1600"/>
          </a:p>
          <a:p>
            <a:pPr lvl="2"/>
            <a:r>
              <a:rPr lang="en-US" altLang="en-US" sz="1600"/>
              <a:t>Encoded with 1, 2, or 4 bytes</a:t>
            </a:r>
          </a:p>
          <a:p>
            <a:pPr lvl="1"/>
            <a:r>
              <a:rPr lang="en-US" altLang="en-US" sz="1800"/>
              <a:t>Register: One of 8 integer registers</a:t>
            </a:r>
          </a:p>
          <a:p>
            <a:pPr lvl="2"/>
            <a:r>
              <a:rPr lang="en-US" altLang="en-US" sz="1600"/>
              <a:t>But </a:t>
            </a:r>
            <a:r>
              <a:rPr lang="en-US" altLang="en-US" sz="1600">
                <a:latin typeface="Courier New" panose="02070309020205020404" pitchFamily="49" charset="0"/>
              </a:rPr>
              <a:t>%esp</a:t>
            </a:r>
            <a:r>
              <a:rPr lang="en-US" altLang="en-US" sz="1600"/>
              <a:t> and </a:t>
            </a:r>
            <a:r>
              <a:rPr lang="en-US" altLang="en-US" sz="1600">
                <a:latin typeface="Courier New" panose="02070309020205020404" pitchFamily="49" charset="0"/>
              </a:rPr>
              <a:t>%ebp</a:t>
            </a:r>
            <a:r>
              <a:rPr lang="en-US" altLang="en-US" sz="1600"/>
              <a:t> reserved for special use</a:t>
            </a:r>
          </a:p>
          <a:p>
            <a:pPr lvl="2"/>
            <a:r>
              <a:rPr lang="en-US" altLang="en-US" sz="1600"/>
              <a:t>Others have special uses for particular instructions</a:t>
            </a:r>
          </a:p>
          <a:p>
            <a:pPr lvl="1"/>
            <a:r>
              <a:rPr lang="en-US" altLang="en-US" sz="1800"/>
              <a:t>Memory: 4 consecutive bytes of memory</a:t>
            </a:r>
          </a:p>
          <a:p>
            <a:pPr lvl="2"/>
            <a:r>
              <a:rPr lang="en-US" altLang="en-US" sz="1600"/>
              <a:t>Various “address modes”</a:t>
            </a:r>
          </a:p>
        </p:txBody>
      </p:sp>
      <p:grpSp>
        <p:nvGrpSpPr>
          <p:cNvPr id="585732" name="Group 4"/>
          <p:cNvGrpSpPr>
            <a:grpSpLocks/>
          </p:cNvGrpSpPr>
          <p:nvPr/>
        </p:nvGrpSpPr>
        <p:grpSpPr bwMode="auto">
          <a:xfrm>
            <a:off x="8382000" y="1905000"/>
            <a:ext cx="2057400" cy="2514600"/>
            <a:chOff x="3984" y="1008"/>
            <a:chExt cx="1584" cy="2256"/>
          </a:xfrm>
        </p:grpSpPr>
        <p:sp>
          <p:nvSpPr>
            <p:cNvPr id="585733" name="Rectangle 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85734" name="Rectangle 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85735" name="Rectangle 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85736" name="Rectangle 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85737" name="Rectangle 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85738" name="Rectangle 1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85739" name="Rectangle 1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85740" name="Rectangle 1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spTree>
    <p:extLst>
      <p:ext uri="{BB962C8B-B14F-4D97-AF65-F5344CB8AC3E}">
        <p14:creationId xmlns:p14="http://schemas.microsoft.com/office/powerpoint/2010/main" val="3414703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CS5250 - 2021/2022 Sem 2</a:t>
            </a:r>
            <a:endParaRPr lang="en-US" dirty="0"/>
          </a:p>
        </p:txBody>
      </p:sp>
      <p:sp>
        <p:nvSpPr>
          <p:cNvPr id="5" name="Slide Number Placeholder 4"/>
          <p:cNvSpPr>
            <a:spLocks noGrp="1"/>
          </p:cNvSpPr>
          <p:nvPr>
            <p:ph type="sldNum" sz="quarter" idx="12"/>
          </p:nvPr>
        </p:nvSpPr>
        <p:spPr/>
        <p:txBody>
          <a:bodyPr/>
          <a:lstStyle/>
          <a:p>
            <a:fld id="{C0221946-E666-429D-8E26-56511FEE7E21}" type="slidenum">
              <a:rPr lang="en-US" smtClean="0"/>
              <a:t>6</a:t>
            </a:fld>
            <a:endParaRPr lang="en-US"/>
          </a:p>
        </p:txBody>
      </p:sp>
      <p:pic>
        <p:nvPicPr>
          <p:cNvPr id="6" name="Picture 5"/>
          <p:cNvPicPr>
            <a:picLocks noChangeAspect="1"/>
          </p:cNvPicPr>
          <p:nvPr/>
        </p:nvPicPr>
        <p:blipFill>
          <a:blip r:embed="rId3"/>
          <a:stretch>
            <a:fillRect/>
          </a:stretch>
        </p:blipFill>
        <p:spPr>
          <a:xfrm>
            <a:off x="1748481" y="291150"/>
            <a:ext cx="8322276" cy="5556949"/>
          </a:xfrm>
          <a:prstGeom prst="rect">
            <a:avLst/>
          </a:prstGeom>
        </p:spPr>
      </p:pic>
      <p:sp>
        <p:nvSpPr>
          <p:cNvPr id="7" name="Rectangle 6"/>
          <p:cNvSpPr/>
          <p:nvPr/>
        </p:nvSpPr>
        <p:spPr>
          <a:xfrm>
            <a:off x="4466968" y="1847335"/>
            <a:ext cx="815546" cy="3089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5745194" y="3114136"/>
            <a:ext cx="4692770" cy="3139321"/>
          </a:xfrm>
          <a:prstGeom prst="rect">
            <a:avLst/>
          </a:prstGeom>
          <a:solidFill>
            <a:schemeClr val="bg1"/>
          </a:solidFill>
        </p:spPr>
        <p:txBody>
          <a:bodyPr wrap="square" rtlCol="0">
            <a:spAutoFit/>
          </a:bodyPr>
          <a:lstStyle/>
          <a:p>
            <a:endParaRPr lang="en-US"/>
          </a:p>
          <a:p>
            <a:endParaRPr lang="en-US"/>
          </a:p>
          <a:p>
            <a:endParaRPr lang="en-US"/>
          </a:p>
          <a:p>
            <a:endParaRPr lang="en-US"/>
          </a:p>
          <a:p>
            <a:r>
              <a:rPr lang="en-US">
                <a:solidFill>
                  <a:srgbClr val="FF0000"/>
                </a:solidFill>
              </a:rPr>
              <a:t>The first single chip microprocessor, the 4004, invented by a group of Intel engineers and released in 1971.</a:t>
            </a:r>
          </a:p>
          <a:p>
            <a:endParaRPr lang="en-US"/>
          </a:p>
          <a:p>
            <a:endParaRPr lang="en-US"/>
          </a:p>
          <a:p>
            <a:endParaRPr lang="en-US"/>
          </a:p>
          <a:p>
            <a:endParaRPr lang="en-US"/>
          </a:p>
        </p:txBody>
      </p:sp>
    </p:spTree>
    <p:extLst>
      <p:ext uri="{BB962C8B-B14F-4D97-AF65-F5344CB8AC3E}">
        <p14:creationId xmlns:p14="http://schemas.microsoft.com/office/powerpoint/2010/main" val="32824417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Date Placeholder 3"/>
          <p:cNvSpPr>
            <a:spLocks noGrp="1"/>
          </p:cNvSpPr>
          <p:nvPr>
            <p:ph type="dt" sz="half" idx="10"/>
          </p:nvPr>
        </p:nvSpPr>
        <p:spPr/>
        <p:txBody>
          <a:bodyPr/>
          <a:lstStyle/>
          <a:p>
            <a:r>
              <a:rPr lang="en-US" altLang="en-US"/>
              <a:t>CS5250 - 2021/2022 Sem 2</a:t>
            </a:r>
          </a:p>
        </p:txBody>
      </p:sp>
      <p:sp>
        <p:nvSpPr>
          <p:cNvPr id="31" name="Slide Number Placeholder 5"/>
          <p:cNvSpPr>
            <a:spLocks noGrp="1"/>
          </p:cNvSpPr>
          <p:nvPr>
            <p:ph type="sldNum" sz="quarter" idx="12"/>
          </p:nvPr>
        </p:nvSpPr>
        <p:spPr/>
        <p:txBody>
          <a:bodyPr/>
          <a:lstStyle/>
          <a:p>
            <a:fld id="{1D2334A9-B17D-4B15-A1AA-EE7D1ADB6C0C}" type="slidenum">
              <a:rPr lang="en-US" altLang="en-US"/>
              <a:pPr/>
              <a:t>60</a:t>
            </a:fld>
            <a:endParaRPr lang="en-US" altLang="en-US"/>
          </a:p>
        </p:txBody>
      </p:sp>
      <p:sp>
        <p:nvSpPr>
          <p:cNvPr id="586754" name="Rectangle 2"/>
          <p:cNvSpPr>
            <a:spLocks noGrp="1" noChangeArrowheads="1"/>
          </p:cNvSpPr>
          <p:nvPr>
            <p:ph type="title"/>
          </p:nvPr>
        </p:nvSpPr>
        <p:spPr>
          <a:xfrm>
            <a:off x="957736" y="358775"/>
            <a:ext cx="8035925" cy="838200"/>
          </a:xfrm>
        </p:spPr>
        <p:txBody>
          <a:bodyPr/>
          <a:lstStyle/>
          <a:p>
            <a:r>
              <a:rPr lang="en-US" altLang="en-US" sz="3600" dirty="0" err="1">
                <a:solidFill>
                  <a:srgbClr val="0070C0"/>
                </a:solidFill>
                <a:latin typeface="Courier New" panose="02070309020205020404" pitchFamily="49" charset="0"/>
              </a:rPr>
              <a:t>movl</a:t>
            </a:r>
            <a:r>
              <a:rPr lang="en-US" altLang="en-US" sz="3600" dirty="0">
                <a:solidFill>
                  <a:srgbClr val="0070C0"/>
                </a:solidFill>
              </a:rPr>
              <a:t> Operand Combinations</a:t>
            </a:r>
          </a:p>
        </p:txBody>
      </p:sp>
      <p:sp>
        <p:nvSpPr>
          <p:cNvPr id="586755" name="Rectangle 3"/>
          <p:cNvSpPr>
            <a:spLocks noGrp="1" noChangeArrowheads="1"/>
          </p:cNvSpPr>
          <p:nvPr>
            <p:ph type="body" idx="1"/>
          </p:nvPr>
        </p:nvSpPr>
        <p:spPr>
          <a:xfrm>
            <a:off x="2667000" y="5486401"/>
            <a:ext cx="7532688" cy="669925"/>
          </a:xfrm>
        </p:spPr>
        <p:txBody>
          <a:bodyPr/>
          <a:lstStyle/>
          <a:p>
            <a:pPr lvl="1">
              <a:lnSpc>
                <a:spcPct val="90000"/>
              </a:lnSpc>
            </a:pPr>
            <a:r>
              <a:rPr lang="en-US" altLang="en-US" sz="2000"/>
              <a:t>Cannot do memory-memory transfers with single instruction</a:t>
            </a:r>
          </a:p>
        </p:txBody>
      </p:sp>
      <p:sp>
        <p:nvSpPr>
          <p:cNvPr id="586756" name="Text Box 4"/>
          <p:cNvSpPr txBox="1">
            <a:spLocks noChangeArrowheads="1"/>
          </p:cNvSpPr>
          <p:nvPr/>
        </p:nvSpPr>
        <p:spPr bwMode="auto">
          <a:xfrm>
            <a:off x="1741488" y="3708401"/>
            <a:ext cx="7302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movl</a:t>
            </a:r>
          </a:p>
        </p:txBody>
      </p:sp>
      <p:sp>
        <p:nvSpPr>
          <p:cNvPr id="586757" name="Text Box 5"/>
          <p:cNvSpPr txBox="1">
            <a:spLocks noChangeArrowheads="1"/>
          </p:cNvSpPr>
          <p:nvPr/>
        </p:nvSpPr>
        <p:spPr bwMode="auto">
          <a:xfrm>
            <a:off x="3113088" y="2651126"/>
            <a:ext cx="6540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Imm</a:t>
            </a:r>
          </a:p>
        </p:txBody>
      </p:sp>
      <p:sp>
        <p:nvSpPr>
          <p:cNvPr id="586758" name="Text Box 6"/>
          <p:cNvSpPr txBox="1">
            <a:spLocks noChangeArrowheads="1"/>
          </p:cNvSpPr>
          <p:nvPr/>
        </p:nvSpPr>
        <p:spPr bwMode="auto">
          <a:xfrm>
            <a:off x="3113088" y="3717926"/>
            <a:ext cx="6159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Reg</a:t>
            </a:r>
          </a:p>
        </p:txBody>
      </p:sp>
      <p:sp>
        <p:nvSpPr>
          <p:cNvPr id="586759" name="Text Box 7"/>
          <p:cNvSpPr txBox="1">
            <a:spLocks noChangeArrowheads="1"/>
          </p:cNvSpPr>
          <p:nvPr/>
        </p:nvSpPr>
        <p:spPr bwMode="auto">
          <a:xfrm>
            <a:off x="3113089" y="4784725"/>
            <a:ext cx="710451"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Mem</a:t>
            </a:r>
          </a:p>
        </p:txBody>
      </p:sp>
      <p:sp>
        <p:nvSpPr>
          <p:cNvPr id="586760" name="Text Box 8"/>
          <p:cNvSpPr txBox="1">
            <a:spLocks noChangeArrowheads="1"/>
          </p:cNvSpPr>
          <p:nvPr/>
        </p:nvSpPr>
        <p:spPr bwMode="auto">
          <a:xfrm>
            <a:off x="4332288" y="2422526"/>
            <a:ext cx="6159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Reg</a:t>
            </a:r>
          </a:p>
        </p:txBody>
      </p:sp>
      <p:sp>
        <p:nvSpPr>
          <p:cNvPr id="586761" name="Text Box 9"/>
          <p:cNvSpPr txBox="1">
            <a:spLocks noChangeArrowheads="1"/>
          </p:cNvSpPr>
          <p:nvPr/>
        </p:nvSpPr>
        <p:spPr bwMode="auto">
          <a:xfrm>
            <a:off x="4332289" y="2879725"/>
            <a:ext cx="710451"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Mem</a:t>
            </a:r>
          </a:p>
        </p:txBody>
      </p:sp>
      <p:sp>
        <p:nvSpPr>
          <p:cNvPr id="586762" name="Text Box 10"/>
          <p:cNvSpPr txBox="1">
            <a:spLocks noChangeArrowheads="1"/>
          </p:cNvSpPr>
          <p:nvPr/>
        </p:nvSpPr>
        <p:spPr bwMode="auto">
          <a:xfrm>
            <a:off x="4332288" y="3565526"/>
            <a:ext cx="6159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Reg</a:t>
            </a:r>
          </a:p>
        </p:txBody>
      </p:sp>
      <p:sp>
        <p:nvSpPr>
          <p:cNvPr id="586763" name="Text Box 11"/>
          <p:cNvSpPr txBox="1">
            <a:spLocks noChangeArrowheads="1"/>
          </p:cNvSpPr>
          <p:nvPr/>
        </p:nvSpPr>
        <p:spPr bwMode="auto">
          <a:xfrm>
            <a:off x="4332289" y="4022725"/>
            <a:ext cx="710451"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Mem</a:t>
            </a:r>
          </a:p>
        </p:txBody>
      </p:sp>
      <p:sp>
        <p:nvSpPr>
          <p:cNvPr id="586764" name="Text Box 12"/>
          <p:cNvSpPr txBox="1">
            <a:spLocks noChangeArrowheads="1"/>
          </p:cNvSpPr>
          <p:nvPr/>
        </p:nvSpPr>
        <p:spPr bwMode="auto">
          <a:xfrm>
            <a:off x="4332288" y="4784726"/>
            <a:ext cx="6159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i="1">
                <a:latin typeface="Helvetica" panose="020B0604020202020204" pitchFamily="34" charset="0"/>
              </a:rPr>
              <a:t>Reg</a:t>
            </a:r>
          </a:p>
        </p:txBody>
      </p:sp>
      <p:sp>
        <p:nvSpPr>
          <p:cNvPr id="586765" name="Text Box 13"/>
          <p:cNvSpPr txBox="1">
            <a:spLocks noChangeArrowheads="1"/>
          </p:cNvSpPr>
          <p:nvPr/>
        </p:nvSpPr>
        <p:spPr bwMode="auto">
          <a:xfrm>
            <a:off x="2960688" y="1658938"/>
            <a:ext cx="958850"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Source</a:t>
            </a:r>
          </a:p>
        </p:txBody>
      </p:sp>
      <p:sp>
        <p:nvSpPr>
          <p:cNvPr id="586766" name="Text Box 14"/>
          <p:cNvSpPr txBox="1">
            <a:spLocks noChangeArrowheads="1"/>
          </p:cNvSpPr>
          <p:nvPr/>
        </p:nvSpPr>
        <p:spPr bwMode="auto">
          <a:xfrm>
            <a:off x="4332288" y="1658938"/>
            <a:ext cx="1428750"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Destination</a:t>
            </a:r>
          </a:p>
        </p:txBody>
      </p:sp>
      <p:sp>
        <p:nvSpPr>
          <p:cNvPr id="586767" name="Text Box 15"/>
          <p:cNvSpPr txBox="1">
            <a:spLocks noChangeArrowheads="1"/>
          </p:cNvSpPr>
          <p:nvPr/>
        </p:nvSpPr>
        <p:spPr bwMode="auto">
          <a:xfrm>
            <a:off x="5246689" y="2392363"/>
            <a:ext cx="16732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movl $0x4,%eax</a:t>
            </a:r>
          </a:p>
        </p:txBody>
      </p:sp>
      <p:sp>
        <p:nvSpPr>
          <p:cNvPr id="586768" name="Text Box 16"/>
          <p:cNvSpPr txBox="1">
            <a:spLocks noChangeArrowheads="1"/>
          </p:cNvSpPr>
          <p:nvPr/>
        </p:nvSpPr>
        <p:spPr bwMode="auto">
          <a:xfrm>
            <a:off x="5246688" y="2849563"/>
            <a:ext cx="1992312"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movl $-147,(%eax)</a:t>
            </a:r>
          </a:p>
        </p:txBody>
      </p:sp>
      <p:sp>
        <p:nvSpPr>
          <p:cNvPr id="586769" name="Text Box 17"/>
          <p:cNvSpPr txBox="1">
            <a:spLocks noChangeArrowheads="1"/>
          </p:cNvSpPr>
          <p:nvPr/>
        </p:nvSpPr>
        <p:spPr bwMode="auto">
          <a:xfrm>
            <a:off x="5322889" y="3535363"/>
            <a:ext cx="16732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movl %eax,%edx</a:t>
            </a:r>
          </a:p>
        </p:txBody>
      </p:sp>
      <p:sp>
        <p:nvSpPr>
          <p:cNvPr id="586770" name="Text Box 18"/>
          <p:cNvSpPr txBox="1">
            <a:spLocks noChangeArrowheads="1"/>
          </p:cNvSpPr>
          <p:nvPr/>
        </p:nvSpPr>
        <p:spPr bwMode="auto">
          <a:xfrm>
            <a:off x="5322888" y="3992563"/>
            <a:ext cx="188595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movl %eax,(%edx)</a:t>
            </a:r>
          </a:p>
        </p:txBody>
      </p:sp>
      <p:sp>
        <p:nvSpPr>
          <p:cNvPr id="586771" name="Text Box 19"/>
          <p:cNvSpPr txBox="1">
            <a:spLocks noChangeArrowheads="1"/>
          </p:cNvSpPr>
          <p:nvPr/>
        </p:nvSpPr>
        <p:spPr bwMode="auto">
          <a:xfrm>
            <a:off x="5322888" y="4754563"/>
            <a:ext cx="188595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movl (%eax),%edx</a:t>
            </a:r>
          </a:p>
        </p:txBody>
      </p:sp>
      <p:sp>
        <p:nvSpPr>
          <p:cNvPr id="586772" name="AutoShape 20"/>
          <p:cNvSpPr>
            <a:spLocks/>
          </p:cNvSpPr>
          <p:nvPr/>
        </p:nvSpPr>
        <p:spPr bwMode="auto">
          <a:xfrm>
            <a:off x="2808288" y="2498725"/>
            <a:ext cx="304800" cy="2743200"/>
          </a:xfrm>
          <a:prstGeom prst="leftBrace">
            <a:avLst>
              <a:gd name="adj1" fmla="val 7500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6773" name="AutoShape 21"/>
          <p:cNvSpPr>
            <a:spLocks/>
          </p:cNvSpPr>
          <p:nvPr/>
        </p:nvSpPr>
        <p:spPr bwMode="auto">
          <a:xfrm>
            <a:off x="4027488" y="2422525"/>
            <a:ext cx="304800" cy="762000"/>
          </a:xfrm>
          <a:prstGeom prst="leftBrace">
            <a:avLst>
              <a:gd name="adj1" fmla="val 20833"/>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6774" name="AutoShape 22"/>
          <p:cNvSpPr>
            <a:spLocks/>
          </p:cNvSpPr>
          <p:nvPr/>
        </p:nvSpPr>
        <p:spPr bwMode="auto">
          <a:xfrm>
            <a:off x="4027488" y="3565525"/>
            <a:ext cx="304800" cy="762000"/>
          </a:xfrm>
          <a:prstGeom prst="leftBrace">
            <a:avLst>
              <a:gd name="adj1" fmla="val 20833"/>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6775" name="Text Box 23"/>
          <p:cNvSpPr txBox="1">
            <a:spLocks noChangeArrowheads="1"/>
          </p:cNvSpPr>
          <p:nvPr/>
        </p:nvSpPr>
        <p:spPr bwMode="auto">
          <a:xfrm>
            <a:off x="8370888" y="1658938"/>
            <a:ext cx="1181100"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C Analog</a:t>
            </a:r>
          </a:p>
        </p:txBody>
      </p:sp>
      <p:sp>
        <p:nvSpPr>
          <p:cNvPr id="586776" name="Text Box 24"/>
          <p:cNvSpPr txBox="1">
            <a:spLocks noChangeArrowheads="1"/>
          </p:cNvSpPr>
          <p:nvPr/>
        </p:nvSpPr>
        <p:spPr bwMode="auto">
          <a:xfrm>
            <a:off x="7913689" y="2392363"/>
            <a:ext cx="1354137"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temp = 0x4;</a:t>
            </a:r>
          </a:p>
        </p:txBody>
      </p:sp>
      <p:sp>
        <p:nvSpPr>
          <p:cNvPr id="586777" name="Text Box 25"/>
          <p:cNvSpPr txBox="1">
            <a:spLocks noChangeArrowheads="1"/>
          </p:cNvSpPr>
          <p:nvPr/>
        </p:nvSpPr>
        <p:spPr bwMode="auto">
          <a:xfrm>
            <a:off x="7913689" y="2849563"/>
            <a:ext cx="124777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*p = -147;</a:t>
            </a:r>
          </a:p>
        </p:txBody>
      </p:sp>
      <p:sp>
        <p:nvSpPr>
          <p:cNvPr id="586778" name="Text Box 26"/>
          <p:cNvSpPr txBox="1">
            <a:spLocks noChangeArrowheads="1"/>
          </p:cNvSpPr>
          <p:nvPr/>
        </p:nvSpPr>
        <p:spPr bwMode="auto">
          <a:xfrm>
            <a:off x="7989889" y="3535363"/>
            <a:ext cx="16732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temp2 = temp1;</a:t>
            </a:r>
          </a:p>
        </p:txBody>
      </p:sp>
      <p:sp>
        <p:nvSpPr>
          <p:cNvPr id="586779" name="Text Box 27"/>
          <p:cNvSpPr txBox="1">
            <a:spLocks noChangeArrowheads="1"/>
          </p:cNvSpPr>
          <p:nvPr/>
        </p:nvSpPr>
        <p:spPr bwMode="auto">
          <a:xfrm>
            <a:off x="7989889" y="3992563"/>
            <a:ext cx="124777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*p = temp;</a:t>
            </a:r>
          </a:p>
        </p:txBody>
      </p:sp>
      <p:sp>
        <p:nvSpPr>
          <p:cNvPr id="586780" name="Text Box 28"/>
          <p:cNvSpPr txBox="1">
            <a:spLocks noChangeArrowheads="1"/>
          </p:cNvSpPr>
          <p:nvPr/>
        </p:nvSpPr>
        <p:spPr bwMode="auto">
          <a:xfrm>
            <a:off x="7989889" y="4754563"/>
            <a:ext cx="124777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temp = *p;</a:t>
            </a:r>
          </a:p>
        </p:txBody>
      </p:sp>
    </p:spTree>
    <p:extLst>
      <p:ext uri="{BB962C8B-B14F-4D97-AF65-F5344CB8AC3E}">
        <p14:creationId xmlns:p14="http://schemas.microsoft.com/office/powerpoint/2010/main" val="13875277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64BAA335-BCC6-4C32-8566-98F1DD3B35FC}" type="slidenum">
              <a:rPr lang="en-US" altLang="en-US"/>
              <a:pPr/>
              <a:t>61</a:t>
            </a:fld>
            <a:endParaRPr lang="en-US" altLang="en-US"/>
          </a:p>
        </p:txBody>
      </p:sp>
      <p:sp>
        <p:nvSpPr>
          <p:cNvPr id="587778" name="Rectangle 2"/>
          <p:cNvSpPr>
            <a:spLocks noGrp="1" noChangeArrowheads="1"/>
          </p:cNvSpPr>
          <p:nvPr>
            <p:ph type="title"/>
          </p:nvPr>
        </p:nvSpPr>
        <p:spPr>
          <a:xfrm>
            <a:off x="980090" y="457629"/>
            <a:ext cx="8180387" cy="838200"/>
          </a:xfrm>
        </p:spPr>
        <p:txBody>
          <a:bodyPr/>
          <a:lstStyle/>
          <a:p>
            <a:r>
              <a:rPr lang="en-US" altLang="en-US" sz="3600" dirty="0">
                <a:solidFill>
                  <a:srgbClr val="0070C0"/>
                </a:solidFill>
              </a:rPr>
              <a:t>Simple Addressing Modes</a:t>
            </a:r>
          </a:p>
        </p:txBody>
      </p:sp>
      <p:sp>
        <p:nvSpPr>
          <p:cNvPr id="587779" name="Rectangle 3"/>
          <p:cNvSpPr>
            <a:spLocks noGrp="1" noChangeArrowheads="1"/>
          </p:cNvSpPr>
          <p:nvPr>
            <p:ph type="body" idx="1"/>
          </p:nvPr>
        </p:nvSpPr>
        <p:spPr>
          <a:xfrm>
            <a:off x="2743200" y="2057400"/>
            <a:ext cx="6705600" cy="3124200"/>
          </a:xfrm>
        </p:spPr>
        <p:txBody>
          <a:bodyPr/>
          <a:lstStyle/>
          <a:p>
            <a:pPr marL="223838" indent="-223838" defTabSz="895350">
              <a:tabLst>
                <a:tab pos="2349500" algn="l"/>
                <a:tab pos="4114800" algn="l"/>
              </a:tabLst>
            </a:pPr>
            <a:r>
              <a:rPr lang="en-US" altLang="en-US" sz="2400"/>
              <a:t>Normal	(R)	Mem[Reg[R]]</a:t>
            </a:r>
          </a:p>
          <a:p>
            <a:pPr marL="560388" lvl="1" indent="-222250" defTabSz="895350">
              <a:tabLst>
                <a:tab pos="2349500" algn="l"/>
                <a:tab pos="4114800" algn="l"/>
              </a:tabLst>
            </a:pPr>
            <a:r>
              <a:rPr lang="en-US" altLang="en-US" sz="2000"/>
              <a:t>Register R specifies memory address</a:t>
            </a:r>
          </a:p>
          <a:p>
            <a:pPr marL="560388" lvl="1" indent="-222250" defTabSz="895350">
              <a:buNone/>
              <a:tabLst>
                <a:tab pos="2349500" algn="l"/>
                <a:tab pos="4114800" algn="l"/>
              </a:tabLst>
            </a:pPr>
            <a:r>
              <a:rPr lang="en-US" altLang="en-US" sz="2000">
                <a:latin typeface="Courier New" panose="02070309020205020404" pitchFamily="49" charset="0"/>
              </a:rPr>
              <a:t>movl (%ecx),%eax</a:t>
            </a:r>
            <a:endParaRPr lang="en-US" altLang="en-US" sz="2000"/>
          </a:p>
          <a:p>
            <a:pPr marL="223838" indent="-223838" defTabSz="895350">
              <a:tabLst>
                <a:tab pos="2349500" algn="l"/>
                <a:tab pos="4114800" algn="l"/>
              </a:tabLst>
            </a:pPr>
            <a:r>
              <a:rPr lang="en-US" altLang="en-US" sz="2400"/>
              <a:t>Displacement	D(R)	Mem[Reg[R]+D]</a:t>
            </a:r>
          </a:p>
          <a:p>
            <a:pPr marL="560388" lvl="1" indent="-222250" defTabSz="895350">
              <a:tabLst>
                <a:tab pos="2349500" algn="l"/>
                <a:tab pos="4114800" algn="l"/>
              </a:tabLst>
            </a:pPr>
            <a:r>
              <a:rPr lang="en-US" altLang="en-US" sz="2000"/>
              <a:t>Register R specifies start of memory region</a:t>
            </a:r>
          </a:p>
          <a:p>
            <a:pPr marL="560388" lvl="1" indent="-222250" defTabSz="895350">
              <a:tabLst>
                <a:tab pos="2349500" algn="l"/>
                <a:tab pos="4114800" algn="l"/>
              </a:tabLst>
            </a:pPr>
            <a:r>
              <a:rPr lang="en-US" altLang="en-US" sz="2000"/>
              <a:t>Constant displacement D specifies offset</a:t>
            </a:r>
          </a:p>
          <a:p>
            <a:pPr marL="560388" lvl="1" indent="-222250" defTabSz="895350">
              <a:buNone/>
              <a:tabLst>
                <a:tab pos="2349500" algn="l"/>
                <a:tab pos="4114800" algn="l"/>
              </a:tabLst>
            </a:pPr>
            <a:r>
              <a:rPr lang="en-US" altLang="en-US" sz="2000">
                <a:latin typeface="Courier New" panose="02070309020205020404" pitchFamily="49" charset="0"/>
              </a:rPr>
              <a:t>movl 8(%ebp),%edx</a:t>
            </a:r>
            <a:endParaRPr lang="en-US" altLang="en-US" sz="2000"/>
          </a:p>
          <a:p>
            <a:pPr marL="560388" lvl="1" indent="-222250" defTabSz="895350">
              <a:tabLst>
                <a:tab pos="2349500" algn="l"/>
                <a:tab pos="4114800" algn="l"/>
              </a:tabLst>
            </a:pPr>
            <a:endParaRPr lang="en-US" altLang="en-US" sz="2000"/>
          </a:p>
          <a:p>
            <a:pPr marL="223838" indent="-223838" defTabSz="895350">
              <a:tabLst>
                <a:tab pos="2349500" algn="l"/>
                <a:tab pos="4114800" algn="l"/>
              </a:tabLst>
            </a:pPr>
            <a:endParaRPr lang="en-US" altLang="en-US" sz="2400"/>
          </a:p>
        </p:txBody>
      </p:sp>
    </p:spTree>
    <p:extLst>
      <p:ext uri="{BB962C8B-B14F-4D97-AF65-F5344CB8AC3E}">
        <p14:creationId xmlns:p14="http://schemas.microsoft.com/office/powerpoint/2010/main" val="34203945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ate Placeholder 2"/>
          <p:cNvSpPr>
            <a:spLocks noGrp="1"/>
          </p:cNvSpPr>
          <p:nvPr>
            <p:ph type="dt" sz="half" idx="10"/>
          </p:nvPr>
        </p:nvSpPr>
        <p:spPr/>
        <p:txBody>
          <a:bodyPr/>
          <a:lstStyle/>
          <a:p>
            <a:r>
              <a:rPr lang="en-US" altLang="en-US"/>
              <a:t>CS5250 - 2021/2022 Sem 2</a:t>
            </a:r>
          </a:p>
        </p:txBody>
      </p:sp>
      <p:sp>
        <p:nvSpPr>
          <p:cNvPr id="13" name="Slide Number Placeholder 4"/>
          <p:cNvSpPr>
            <a:spLocks noGrp="1"/>
          </p:cNvSpPr>
          <p:nvPr>
            <p:ph type="sldNum" sz="quarter" idx="12"/>
          </p:nvPr>
        </p:nvSpPr>
        <p:spPr/>
        <p:txBody>
          <a:bodyPr/>
          <a:lstStyle/>
          <a:p>
            <a:fld id="{FD613E03-B9CF-4EA2-9134-ED4BBB4DD210}" type="slidenum">
              <a:rPr lang="en-US" altLang="en-US"/>
              <a:pPr/>
              <a:t>62</a:t>
            </a:fld>
            <a:endParaRPr lang="en-US" altLang="en-US"/>
          </a:p>
        </p:txBody>
      </p:sp>
      <p:sp>
        <p:nvSpPr>
          <p:cNvPr id="588802" name="Rectangle 2"/>
          <p:cNvSpPr>
            <a:spLocks noGrp="1" noChangeArrowheads="1"/>
          </p:cNvSpPr>
          <p:nvPr>
            <p:ph type="title"/>
          </p:nvPr>
        </p:nvSpPr>
        <p:spPr>
          <a:xfrm>
            <a:off x="1063882" y="389667"/>
            <a:ext cx="8261350" cy="838200"/>
          </a:xfrm>
        </p:spPr>
        <p:txBody>
          <a:bodyPr/>
          <a:lstStyle/>
          <a:p>
            <a:r>
              <a:rPr lang="en-US" altLang="en-US" sz="3600" dirty="0">
                <a:solidFill>
                  <a:srgbClr val="0070C0"/>
                </a:solidFill>
              </a:rPr>
              <a:t>Using Simple Addressing Modes</a:t>
            </a:r>
          </a:p>
        </p:txBody>
      </p:sp>
      <p:sp>
        <p:nvSpPr>
          <p:cNvPr id="588803" name="Rectangle 3"/>
          <p:cNvSpPr>
            <a:spLocks noChangeArrowheads="1"/>
          </p:cNvSpPr>
          <p:nvPr/>
        </p:nvSpPr>
        <p:spPr bwMode="auto">
          <a:xfrm>
            <a:off x="1905000" y="2743201"/>
            <a:ext cx="3962400" cy="1590675"/>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void swap(int *xp, int *yp) </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t0 = *xp;</a:t>
            </a:r>
          </a:p>
          <a:p>
            <a:pPr eaLnBrk="0" hangingPunct="0"/>
            <a:r>
              <a:rPr lang="en-US" altLang="en-US" sz="1400" b="1">
                <a:latin typeface="Courier New" panose="02070309020205020404" pitchFamily="49" charset="0"/>
              </a:rPr>
              <a:t>  int t1 = *yp;</a:t>
            </a:r>
          </a:p>
          <a:p>
            <a:pPr eaLnBrk="0" hangingPunct="0"/>
            <a:r>
              <a:rPr lang="en-US" altLang="en-US" sz="1400" b="1">
                <a:latin typeface="Courier New" panose="02070309020205020404" pitchFamily="49" charset="0"/>
              </a:rPr>
              <a:t>  *xp = t1;</a:t>
            </a:r>
          </a:p>
          <a:p>
            <a:pPr eaLnBrk="0" hangingPunct="0"/>
            <a:r>
              <a:rPr lang="en-US" altLang="en-US" sz="1400" b="1">
                <a:latin typeface="Courier New" panose="02070309020205020404" pitchFamily="49" charset="0"/>
              </a:rPr>
              <a:t>  *yp = t0;</a:t>
            </a:r>
          </a:p>
          <a:p>
            <a:pPr eaLnBrk="0" hangingPunct="0"/>
            <a:r>
              <a:rPr lang="en-US" altLang="en-US" sz="1400" b="1">
                <a:latin typeface="Courier New" panose="02070309020205020404" pitchFamily="49" charset="0"/>
              </a:rPr>
              <a:t>}</a:t>
            </a:r>
          </a:p>
        </p:txBody>
      </p:sp>
      <p:sp>
        <p:nvSpPr>
          <p:cNvPr id="588804" name="Rectangle 4"/>
          <p:cNvSpPr>
            <a:spLocks noChangeArrowheads="1"/>
          </p:cNvSpPr>
          <p:nvPr/>
        </p:nvSpPr>
        <p:spPr bwMode="auto">
          <a:xfrm>
            <a:off x="6324600" y="1905000"/>
            <a:ext cx="3352800" cy="353686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swap:</a:t>
            </a:r>
          </a:p>
          <a:p>
            <a:pPr eaLnBrk="0" hangingPunct="0"/>
            <a:r>
              <a:rPr lang="en-US" altLang="en-US" sz="1400" b="1">
                <a:latin typeface="Courier New" panose="02070309020205020404" pitchFamily="49" charset="0"/>
              </a:rPr>
              <a:t>	pushl %ebp</a:t>
            </a:r>
          </a:p>
          <a:p>
            <a:pPr eaLnBrk="0" hangingPunct="0"/>
            <a:r>
              <a:rPr lang="en-US" altLang="en-US" sz="1400" b="1">
                <a:latin typeface="Courier New" panose="02070309020205020404" pitchFamily="49" charset="0"/>
              </a:rPr>
              <a:t>	movl %esp,%ebp</a:t>
            </a:r>
          </a:p>
          <a:p>
            <a:pPr eaLnBrk="0" hangingPunct="0"/>
            <a:r>
              <a:rPr lang="en-US" altLang="en-US" sz="1400" b="1">
                <a:latin typeface="Courier New" panose="02070309020205020404" pitchFamily="49" charset="0"/>
              </a:rPr>
              <a:t>	pushl %ebx</a:t>
            </a:r>
          </a:p>
          <a:p>
            <a:pPr eaLnBrk="0" hangingPunct="0"/>
            <a:r>
              <a:rPr lang="en-US" altLang="en-US" sz="1400" b="1">
                <a:latin typeface="Courier New" panose="02070309020205020404" pitchFamily="49" charset="0"/>
              </a:rPr>
              <a:t>	</a:t>
            </a:r>
          </a:p>
          <a:p>
            <a:pPr eaLnBrk="0" hangingPunct="0"/>
            <a:r>
              <a:rPr lang="en-US" altLang="en-US" sz="1400" b="1">
                <a:latin typeface="Courier New" panose="02070309020205020404" pitchFamily="49" charset="0"/>
              </a:rPr>
              <a:t>	movl 12(%ebp),%ecx</a:t>
            </a:r>
          </a:p>
          <a:p>
            <a:pPr eaLnBrk="0" hangingPunct="0"/>
            <a:r>
              <a:rPr lang="en-US" altLang="en-US" sz="1400" b="1">
                <a:latin typeface="Courier New" panose="02070309020205020404" pitchFamily="49" charset="0"/>
              </a:rPr>
              <a:t>	movl 8(%ebp),%edx</a:t>
            </a:r>
          </a:p>
          <a:p>
            <a:pPr eaLnBrk="0" hangingPunct="0"/>
            <a:r>
              <a:rPr lang="en-US" altLang="en-US" sz="1400" b="1">
                <a:latin typeface="Courier New" panose="02070309020205020404" pitchFamily="49" charset="0"/>
              </a:rPr>
              <a:t>	movl (%ecx),%eax</a:t>
            </a:r>
          </a:p>
          <a:p>
            <a:pPr eaLnBrk="0" hangingPunct="0"/>
            <a:r>
              <a:rPr lang="en-US" altLang="en-US" sz="1400" b="1">
                <a:latin typeface="Courier New" panose="02070309020205020404" pitchFamily="49" charset="0"/>
              </a:rPr>
              <a:t>	movl (%edx),%ebx</a:t>
            </a:r>
          </a:p>
          <a:p>
            <a:pPr eaLnBrk="0" hangingPunct="0"/>
            <a:r>
              <a:rPr lang="en-US" altLang="en-US" sz="1400" b="1">
                <a:latin typeface="Courier New" panose="02070309020205020404" pitchFamily="49" charset="0"/>
              </a:rPr>
              <a:t>	movl %eax,(%edx)</a:t>
            </a:r>
          </a:p>
          <a:p>
            <a:pPr eaLnBrk="0" hangingPunct="0"/>
            <a:r>
              <a:rPr lang="en-US" altLang="en-US" sz="1400" b="1">
                <a:latin typeface="Courier New" panose="02070309020205020404" pitchFamily="49" charset="0"/>
              </a:rPr>
              <a:t>	movl %ebx,(%ecx)</a:t>
            </a:r>
          </a:p>
          <a:p>
            <a:pPr eaLnBrk="0" hangingPunct="0"/>
            <a:endParaRPr lang="en-US" altLang="en-US" sz="1400" b="1">
              <a:latin typeface="Courier New" panose="02070309020205020404" pitchFamily="49" charset="0"/>
            </a:endParaRPr>
          </a:p>
          <a:p>
            <a:pPr eaLnBrk="0" hangingPunct="0"/>
            <a:r>
              <a:rPr lang="en-US" altLang="en-US" sz="1400" b="1">
                <a:latin typeface="Courier New" panose="02070309020205020404" pitchFamily="49" charset="0"/>
              </a:rPr>
              <a:t>	movl -4(%ebp),%ebx</a:t>
            </a:r>
          </a:p>
          <a:p>
            <a:pPr eaLnBrk="0" hangingPunct="0"/>
            <a:r>
              <a:rPr lang="en-US" altLang="en-US" sz="1400" b="1">
                <a:latin typeface="Courier New" panose="02070309020205020404" pitchFamily="49" charset="0"/>
              </a:rPr>
              <a:t>	movl %ebp,%esp</a:t>
            </a:r>
          </a:p>
          <a:p>
            <a:pPr eaLnBrk="0" hangingPunct="0"/>
            <a:r>
              <a:rPr lang="en-US" altLang="en-US" sz="1400" b="1">
                <a:latin typeface="Courier New" panose="02070309020205020404" pitchFamily="49" charset="0"/>
              </a:rPr>
              <a:t>	popl %ebp</a:t>
            </a:r>
          </a:p>
          <a:p>
            <a:pPr eaLnBrk="0" hangingPunct="0"/>
            <a:r>
              <a:rPr lang="en-US" altLang="en-US" sz="1400" b="1">
                <a:latin typeface="Courier New" panose="02070309020205020404" pitchFamily="49" charset="0"/>
              </a:rPr>
              <a:t>	ret</a:t>
            </a:r>
          </a:p>
        </p:txBody>
      </p:sp>
      <p:sp>
        <p:nvSpPr>
          <p:cNvPr id="588805" name="AutoShape 5"/>
          <p:cNvSpPr>
            <a:spLocks/>
          </p:cNvSpPr>
          <p:nvPr/>
        </p:nvSpPr>
        <p:spPr bwMode="auto">
          <a:xfrm>
            <a:off x="9220200" y="3048000"/>
            <a:ext cx="228600" cy="1066800"/>
          </a:xfrm>
          <a:prstGeom prst="rightBrace">
            <a:avLst>
              <a:gd name="adj1" fmla="val 38889"/>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8806" name="Text Box 6"/>
          <p:cNvSpPr txBox="1">
            <a:spLocks noChangeArrowheads="1"/>
          </p:cNvSpPr>
          <p:nvPr/>
        </p:nvSpPr>
        <p:spPr bwMode="auto">
          <a:xfrm>
            <a:off x="9525000" y="3429001"/>
            <a:ext cx="631904" cy="30777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Body</a:t>
            </a:r>
          </a:p>
        </p:txBody>
      </p:sp>
      <p:sp>
        <p:nvSpPr>
          <p:cNvPr id="588807" name="AutoShape 7"/>
          <p:cNvSpPr>
            <a:spLocks/>
          </p:cNvSpPr>
          <p:nvPr/>
        </p:nvSpPr>
        <p:spPr bwMode="auto">
          <a:xfrm>
            <a:off x="9220200" y="2133600"/>
            <a:ext cx="228600" cy="685800"/>
          </a:xfrm>
          <a:prstGeom prst="rightBrace">
            <a:avLst>
              <a:gd name="adj1" fmla="val 2500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8808" name="Text Box 8"/>
          <p:cNvSpPr txBox="1">
            <a:spLocks noChangeArrowheads="1"/>
          </p:cNvSpPr>
          <p:nvPr/>
        </p:nvSpPr>
        <p:spPr bwMode="auto">
          <a:xfrm>
            <a:off x="9601200" y="2209800"/>
            <a:ext cx="463588"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Set</a:t>
            </a:r>
          </a:p>
          <a:p>
            <a:pPr eaLnBrk="0" hangingPunct="0"/>
            <a:r>
              <a:rPr lang="en-US" altLang="en-US" sz="1400" b="1">
                <a:latin typeface="Helvetica" panose="020B0604020202020204" pitchFamily="34" charset="0"/>
              </a:rPr>
              <a:t>Up</a:t>
            </a:r>
          </a:p>
        </p:txBody>
      </p:sp>
      <p:sp>
        <p:nvSpPr>
          <p:cNvPr id="588809" name="AutoShape 9"/>
          <p:cNvSpPr>
            <a:spLocks/>
          </p:cNvSpPr>
          <p:nvPr/>
        </p:nvSpPr>
        <p:spPr bwMode="auto">
          <a:xfrm>
            <a:off x="9220200" y="4419600"/>
            <a:ext cx="228600" cy="990600"/>
          </a:xfrm>
          <a:prstGeom prst="rightBrace">
            <a:avLst>
              <a:gd name="adj1" fmla="val 36111"/>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8810" name="Text Box 10"/>
          <p:cNvSpPr txBox="1">
            <a:spLocks noChangeArrowheads="1"/>
          </p:cNvSpPr>
          <p:nvPr/>
        </p:nvSpPr>
        <p:spPr bwMode="auto">
          <a:xfrm>
            <a:off x="9525000" y="4775200"/>
            <a:ext cx="70485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Finish</a:t>
            </a:r>
          </a:p>
        </p:txBody>
      </p:sp>
    </p:spTree>
    <p:extLst>
      <p:ext uri="{BB962C8B-B14F-4D97-AF65-F5344CB8AC3E}">
        <p14:creationId xmlns:p14="http://schemas.microsoft.com/office/powerpoint/2010/main" val="18105369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
          <p:cNvSpPr>
            <a:spLocks noGrp="1"/>
          </p:cNvSpPr>
          <p:nvPr>
            <p:ph type="dt" sz="half" idx="10"/>
          </p:nvPr>
        </p:nvSpPr>
        <p:spPr/>
        <p:txBody>
          <a:bodyPr/>
          <a:lstStyle/>
          <a:p>
            <a:r>
              <a:rPr lang="en-US" altLang="en-US"/>
              <a:t>CS5250 - 2021/2022 Sem 2</a:t>
            </a:r>
          </a:p>
        </p:txBody>
      </p:sp>
      <p:sp>
        <p:nvSpPr>
          <p:cNvPr id="24" name="Slide Number Placeholder 4"/>
          <p:cNvSpPr>
            <a:spLocks noGrp="1"/>
          </p:cNvSpPr>
          <p:nvPr>
            <p:ph type="sldNum" sz="quarter" idx="12"/>
          </p:nvPr>
        </p:nvSpPr>
        <p:spPr/>
        <p:txBody>
          <a:bodyPr/>
          <a:lstStyle/>
          <a:p>
            <a:fld id="{27D9DB77-B0A8-432A-BF71-D0FBBE5D4239}" type="slidenum">
              <a:rPr lang="en-US" altLang="en-US"/>
              <a:pPr/>
              <a:t>63</a:t>
            </a:fld>
            <a:endParaRPr lang="en-US" altLang="en-US"/>
          </a:p>
        </p:txBody>
      </p:sp>
      <p:sp>
        <p:nvSpPr>
          <p:cNvPr id="589826" name="Rectangle 2"/>
          <p:cNvSpPr>
            <a:spLocks noGrp="1" noChangeArrowheads="1"/>
          </p:cNvSpPr>
          <p:nvPr>
            <p:ph type="title"/>
          </p:nvPr>
        </p:nvSpPr>
        <p:spPr>
          <a:xfrm>
            <a:off x="804390" y="414380"/>
            <a:ext cx="7727950" cy="838200"/>
          </a:xfrm>
        </p:spPr>
        <p:txBody>
          <a:bodyPr/>
          <a:lstStyle/>
          <a:p>
            <a:r>
              <a:rPr lang="en-US" altLang="en-US" sz="3600">
                <a:solidFill>
                  <a:srgbClr val="0070C0"/>
                </a:solidFill>
              </a:rPr>
              <a:t>Understanding Swap</a:t>
            </a:r>
          </a:p>
        </p:txBody>
      </p:sp>
      <p:sp>
        <p:nvSpPr>
          <p:cNvPr id="589827" name="Rectangle 3"/>
          <p:cNvSpPr>
            <a:spLocks noChangeArrowheads="1"/>
          </p:cNvSpPr>
          <p:nvPr/>
        </p:nvSpPr>
        <p:spPr bwMode="auto">
          <a:xfrm>
            <a:off x="1828800" y="2057401"/>
            <a:ext cx="3962400" cy="1590675"/>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void swap(int *xp, int *yp) </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t0 = *xp;</a:t>
            </a:r>
          </a:p>
          <a:p>
            <a:pPr eaLnBrk="0" hangingPunct="0"/>
            <a:r>
              <a:rPr lang="en-US" altLang="en-US" sz="1400" b="1">
                <a:latin typeface="Courier New" panose="02070309020205020404" pitchFamily="49" charset="0"/>
              </a:rPr>
              <a:t>  int t1 = *yp;</a:t>
            </a:r>
          </a:p>
          <a:p>
            <a:pPr eaLnBrk="0" hangingPunct="0"/>
            <a:r>
              <a:rPr lang="en-US" altLang="en-US" sz="1400" b="1">
                <a:latin typeface="Courier New" panose="02070309020205020404" pitchFamily="49" charset="0"/>
              </a:rPr>
              <a:t>  *xp = t1;</a:t>
            </a:r>
          </a:p>
          <a:p>
            <a:pPr eaLnBrk="0" hangingPunct="0"/>
            <a:r>
              <a:rPr lang="en-US" altLang="en-US" sz="1400" b="1">
                <a:latin typeface="Courier New" panose="02070309020205020404" pitchFamily="49" charset="0"/>
              </a:rPr>
              <a:t>  *yp = t0;</a:t>
            </a:r>
          </a:p>
          <a:p>
            <a:pPr eaLnBrk="0" hangingPunct="0"/>
            <a:r>
              <a:rPr lang="en-US" altLang="en-US" sz="1400" b="1">
                <a:latin typeface="Courier New" panose="02070309020205020404" pitchFamily="49" charset="0"/>
              </a:rPr>
              <a:t>}</a:t>
            </a:r>
          </a:p>
        </p:txBody>
      </p:sp>
      <p:sp>
        <p:nvSpPr>
          <p:cNvPr id="589828" name="Rectangle 4"/>
          <p:cNvSpPr>
            <a:spLocks noChangeArrowheads="1"/>
          </p:cNvSpPr>
          <p:nvPr/>
        </p:nvSpPr>
        <p:spPr bwMode="auto">
          <a:xfrm>
            <a:off x="4800600" y="4495800"/>
            <a:ext cx="52578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sp>
        <p:nvSpPr>
          <p:cNvPr id="589829" name="Text Box 5"/>
          <p:cNvSpPr txBox="1">
            <a:spLocks noChangeArrowheads="1"/>
          </p:cNvSpPr>
          <p:nvPr/>
        </p:nvSpPr>
        <p:spPr bwMode="auto">
          <a:xfrm>
            <a:off x="9296401" y="1625600"/>
            <a:ext cx="800219"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Stack</a:t>
            </a:r>
          </a:p>
        </p:txBody>
      </p:sp>
      <p:sp>
        <p:nvSpPr>
          <p:cNvPr id="589830" name="Text Box 6"/>
          <p:cNvSpPr txBox="1">
            <a:spLocks noChangeArrowheads="1"/>
          </p:cNvSpPr>
          <p:nvPr/>
        </p:nvSpPr>
        <p:spPr bwMode="auto">
          <a:xfrm>
            <a:off x="2057400" y="4114800"/>
            <a:ext cx="2133600" cy="12954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tabLst>
                <a:tab pos="1206500" algn="l"/>
              </a:tabLst>
              <a:defRPr>
                <a:solidFill>
                  <a:schemeClr val="tx1"/>
                </a:solidFill>
                <a:latin typeface="Arial" panose="020B0604020202020204" pitchFamily="34" charset="0"/>
                <a:cs typeface="Arial" panose="020B0604020202020204" pitchFamily="34" charset="0"/>
              </a:defRPr>
            </a:lvl1pPr>
            <a:lvl2pPr>
              <a:tabLst>
                <a:tab pos="1206500" algn="l"/>
              </a:tabLst>
              <a:defRPr>
                <a:solidFill>
                  <a:schemeClr val="tx1"/>
                </a:solidFill>
                <a:latin typeface="Arial" panose="020B0604020202020204" pitchFamily="34" charset="0"/>
                <a:cs typeface="Arial" panose="020B0604020202020204" pitchFamily="34" charset="0"/>
              </a:defRPr>
            </a:lvl2pPr>
            <a:lvl3pPr>
              <a:tabLst>
                <a:tab pos="1206500" algn="l"/>
              </a:tabLst>
              <a:defRPr>
                <a:solidFill>
                  <a:schemeClr val="tx1"/>
                </a:solidFill>
                <a:latin typeface="Arial" panose="020B0604020202020204" pitchFamily="34" charset="0"/>
                <a:cs typeface="Arial" panose="020B0604020202020204" pitchFamily="34" charset="0"/>
              </a:defRPr>
            </a:lvl3pPr>
            <a:lvl4pPr>
              <a:tabLst>
                <a:tab pos="1206500" algn="l"/>
              </a:tabLst>
              <a:defRPr>
                <a:solidFill>
                  <a:schemeClr val="tx1"/>
                </a:solidFill>
                <a:latin typeface="Arial" panose="020B0604020202020204" pitchFamily="34" charset="0"/>
                <a:cs typeface="Arial" panose="020B0604020202020204" pitchFamily="34" charset="0"/>
              </a:defRPr>
            </a:lvl4pPr>
            <a:lvl5pPr>
              <a:tabLst>
                <a:tab pos="12065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12065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12065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12065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12065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70000"/>
              </a:lnSpc>
              <a:spcBef>
                <a:spcPct val="50000"/>
              </a:spcBef>
            </a:pPr>
            <a:r>
              <a:rPr lang="en-US" altLang="en-US" sz="1400" b="1">
                <a:latin typeface="Helvetica" panose="020B0604020202020204" pitchFamily="34" charset="0"/>
              </a:rPr>
              <a:t>Register	Variable</a:t>
            </a:r>
          </a:p>
          <a:p>
            <a:pPr eaLnBrk="0" hangingPunct="0">
              <a:lnSpc>
                <a:spcPct val="70000"/>
              </a:lnSpc>
              <a:spcBef>
                <a:spcPct val="50000"/>
              </a:spcBef>
            </a:pPr>
            <a:r>
              <a:rPr lang="en-US" altLang="en-US" sz="1400" b="1">
                <a:latin typeface="Courier New" panose="02070309020205020404" pitchFamily="49" charset="0"/>
              </a:rPr>
              <a:t>%ecx	yp</a:t>
            </a:r>
          </a:p>
          <a:p>
            <a:pPr eaLnBrk="0" hangingPunct="0">
              <a:lnSpc>
                <a:spcPct val="70000"/>
              </a:lnSpc>
              <a:spcBef>
                <a:spcPct val="50000"/>
              </a:spcBef>
            </a:pPr>
            <a:r>
              <a:rPr lang="en-US" altLang="en-US" sz="1400" b="1">
                <a:latin typeface="Courier New" panose="02070309020205020404" pitchFamily="49" charset="0"/>
              </a:rPr>
              <a:t>%edx	xp</a:t>
            </a:r>
          </a:p>
          <a:p>
            <a:pPr eaLnBrk="0" hangingPunct="0">
              <a:lnSpc>
                <a:spcPct val="70000"/>
              </a:lnSpc>
              <a:spcBef>
                <a:spcPct val="50000"/>
              </a:spcBef>
            </a:pPr>
            <a:r>
              <a:rPr lang="en-US" altLang="en-US" sz="1400" b="1">
                <a:latin typeface="Courier New" panose="02070309020205020404" pitchFamily="49" charset="0"/>
              </a:rPr>
              <a:t>%eax	t1</a:t>
            </a:r>
          </a:p>
          <a:p>
            <a:pPr eaLnBrk="0" hangingPunct="0">
              <a:lnSpc>
                <a:spcPct val="70000"/>
              </a:lnSpc>
              <a:spcBef>
                <a:spcPct val="50000"/>
              </a:spcBef>
            </a:pPr>
            <a:r>
              <a:rPr lang="en-US" altLang="en-US" sz="1400" b="1">
                <a:latin typeface="Courier New" panose="02070309020205020404" pitchFamily="49" charset="0"/>
              </a:rPr>
              <a:t>%ebx	t0</a:t>
            </a:r>
          </a:p>
        </p:txBody>
      </p:sp>
      <p:grpSp>
        <p:nvGrpSpPr>
          <p:cNvPr id="589831" name="Group 7"/>
          <p:cNvGrpSpPr>
            <a:grpSpLocks/>
          </p:cNvGrpSpPr>
          <p:nvPr/>
        </p:nvGrpSpPr>
        <p:grpSpPr bwMode="auto">
          <a:xfrm>
            <a:off x="7315201" y="1600200"/>
            <a:ext cx="3189288" cy="2777260"/>
            <a:chOff x="3408" y="672"/>
            <a:chExt cx="2009" cy="2138"/>
          </a:xfrm>
        </p:grpSpPr>
        <p:sp>
          <p:nvSpPr>
            <p:cNvPr id="589832" name="Rectangle 8"/>
            <p:cNvSpPr>
              <a:spLocks noChangeArrowheads="1"/>
            </p:cNvSpPr>
            <p:nvPr/>
          </p:nvSpPr>
          <p:spPr bwMode="auto">
            <a:xfrm>
              <a:off x="3984" y="158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589833" name="Rectangle 9"/>
            <p:cNvSpPr>
              <a:spLocks noChangeArrowheads="1"/>
            </p:cNvSpPr>
            <p:nvPr/>
          </p:nvSpPr>
          <p:spPr bwMode="auto">
            <a:xfrm>
              <a:off x="3984" y="182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589834" name="Rectangle 10"/>
            <p:cNvSpPr>
              <a:spLocks noChangeArrowheads="1"/>
            </p:cNvSpPr>
            <p:nvPr/>
          </p:nvSpPr>
          <p:spPr bwMode="auto">
            <a:xfrm>
              <a:off x="3984" y="206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89835" name="Rectangle 11"/>
            <p:cNvSpPr>
              <a:spLocks noChangeArrowheads="1"/>
            </p:cNvSpPr>
            <p:nvPr/>
          </p:nvSpPr>
          <p:spPr bwMode="auto">
            <a:xfrm>
              <a:off x="3984" y="230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589836" name="Line 12"/>
            <p:cNvSpPr>
              <a:spLocks noChangeShapeType="1"/>
            </p:cNvSpPr>
            <p:nvPr/>
          </p:nvSpPr>
          <p:spPr bwMode="auto">
            <a:xfrm flipH="1">
              <a:off x="4656" y="2400"/>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9837" name="Text Box 13"/>
            <p:cNvSpPr txBox="1">
              <a:spLocks noChangeArrowheads="1"/>
            </p:cNvSpPr>
            <p:nvPr/>
          </p:nvSpPr>
          <p:spPr bwMode="auto">
            <a:xfrm>
              <a:off x="5030" y="2321"/>
              <a:ext cx="387" cy="2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89838" name="Text Box 14"/>
            <p:cNvSpPr txBox="1">
              <a:spLocks noChangeArrowheads="1"/>
            </p:cNvSpPr>
            <p:nvPr/>
          </p:nvSpPr>
          <p:spPr bwMode="auto">
            <a:xfrm>
              <a:off x="3648" y="2333"/>
              <a:ext cx="319" cy="2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89839" name="Text Box 15"/>
            <p:cNvSpPr txBox="1">
              <a:spLocks noChangeArrowheads="1"/>
            </p:cNvSpPr>
            <p:nvPr/>
          </p:nvSpPr>
          <p:spPr bwMode="auto">
            <a:xfrm>
              <a:off x="3648" y="2093"/>
              <a:ext cx="317" cy="23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89840" name="Text Box 16"/>
            <p:cNvSpPr txBox="1">
              <a:spLocks noChangeArrowheads="1"/>
            </p:cNvSpPr>
            <p:nvPr/>
          </p:nvSpPr>
          <p:spPr bwMode="auto">
            <a:xfrm>
              <a:off x="3648" y="1853"/>
              <a:ext cx="319" cy="2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89841" name="Text Box 17"/>
            <p:cNvSpPr txBox="1">
              <a:spLocks noChangeArrowheads="1"/>
            </p:cNvSpPr>
            <p:nvPr/>
          </p:nvSpPr>
          <p:spPr bwMode="auto">
            <a:xfrm>
              <a:off x="3648" y="1613"/>
              <a:ext cx="317" cy="23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89842" name="Text Box 18"/>
            <p:cNvSpPr txBox="1">
              <a:spLocks noChangeArrowheads="1"/>
            </p:cNvSpPr>
            <p:nvPr/>
          </p:nvSpPr>
          <p:spPr bwMode="auto">
            <a:xfrm>
              <a:off x="3408" y="1328"/>
              <a:ext cx="438" cy="23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89843" name="Rectangle 19"/>
            <p:cNvSpPr>
              <a:spLocks noChangeArrowheads="1"/>
            </p:cNvSpPr>
            <p:nvPr/>
          </p:nvSpPr>
          <p:spPr bwMode="auto">
            <a:xfrm>
              <a:off x="3984" y="672"/>
              <a:ext cx="672" cy="912"/>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589844" name="Rectangle 20"/>
            <p:cNvSpPr>
              <a:spLocks noChangeArrowheads="1"/>
            </p:cNvSpPr>
            <p:nvPr/>
          </p:nvSpPr>
          <p:spPr bwMode="auto">
            <a:xfrm>
              <a:off x="3984" y="254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endParaRPr lang="en-US" altLang="en-US" sz="1400" b="1">
                <a:latin typeface="Helvetica" panose="020B0604020202020204" pitchFamily="34" charset="0"/>
              </a:endParaRPr>
            </a:p>
          </p:txBody>
        </p:sp>
        <p:sp>
          <p:nvSpPr>
            <p:cNvPr id="589845" name="Text Box 21"/>
            <p:cNvSpPr txBox="1">
              <a:spLocks noChangeArrowheads="1"/>
            </p:cNvSpPr>
            <p:nvPr/>
          </p:nvSpPr>
          <p:spPr bwMode="auto">
            <a:xfrm>
              <a:off x="3648" y="2573"/>
              <a:ext cx="319" cy="2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grpSp>
    </p:spTree>
    <p:extLst>
      <p:ext uri="{BB962C8B-B14F-4D97-AF65-F5344CB8AC3E}">
        <p14:creationId xmlns:p14="http://schemas.microsoft.com/office/powerpoint/2010/main" val="15713253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Date Placeholder 2"/>
          <p:cNvSpPr>
            <a:spLocks noGrp="1"/>
          </p:cNvSpPr>
          <p:nvPr>
            <p:ph type="dt" sz="half" idx="10"/>
          </p:nvPr>
        </p:nvSpPr>
        <p:spPr/>
        <p:txBody>
          <a:bodyPr/>
          <a:lstStyle/>
          <a:p>
            <a:r>
              <a:rPr lang="en-US" altLang="en-US"/>
              <a:t>CS5250 - 2021/2022 Sem 2</a:t>
            </a:r>
          </a:p>
        </p:txBody>
      </p:sp>
      <p:sp>
        <p:nvSpPr>
          <p:cNvPr id="58" name="Slide Number Placeholder 4"/>
          <p:cNvSpPr>
            <a:spLocks noGrp="1"/>
          </p:cNvSpPr>
          <p:nvPr>
            <p:ph type="sldNum" sz="quarter" idx="12"/>
          </p:nvPr>
        </p:nvSpPr>
        <p:spPr/>
        <p:txBody>
          <a:bodyPr/>
          <a:lstStyle/>
          <a:p>
            <a:fld id="{352E28E1-6203-407A-AEF0-0FA74EB9D2AD}" type="slidenum">
              <a:rPr lang="en-US" altLang="en-US"/>
              <a:pPr/>
              <a:t>64</a:t>
            </a:fld>
            <a:endParaRPr lang="en-US" altLang="en-US"/>
          </a:p>
        </p:txBody>
      </p:sp>
      <p:sp>
        <p:nvSpPr>
          <p:cNvPr id="590850" name="Rectangle 2"/>
          <p:cNvSpPr>
            <a:spLocks noGrp="1" noChangeArrowheads="1"/>
          </p:cNvSpPr>
          <p:nvPr>
            <p:ph type="title"/>
          </p:nvPr>
        </p:nvSpPr>
        <p:spPr>
          <a:xfrm>
            <a:off x="1261590" y="426737"/>
            <a:ext cx="7956550" cy="838200"/>
          </a:xfrm>
        </p:spPr>
        <p:txBody>
          <a:bodyPr/>
          <a:lstStyle/>
          <a:p>
            <a:r>
              <a:rPr lang="en-US" altLang="en-US" sz="3600" dirty="0">
                <a:solidFill>
                  <a:srgbClr val="0070C0"/>
                </a:solidFill>
              </a:rPr>
              <a:t>Understanding Swap</a:t>
            </a:r>
          </a:p>
        </p:txBody>
      </p:sp>
      <p:sp>
        <p:nvSpPr>
          <p:cNvPr id="590851" name="Rectangle 3"/>
          <p:cNvSpPr>
            <a:spLocks noChangeArrowheads="1"/>
          </p:cNvSpPr>
          <p:nvPr/>
        </p:nvSpPr>
        <p:spPr bwMode="auto">
          <a:xfrm>
            <a:off x="3124200" y="44958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0902" name="Group 54"/>
          <p:cNvGrpSpPr>
            <a:grpSpLocks/>
          </p:cNvGrpSpPr>
          <p:nvPr/>
        </p:nvGrpSpPr>
        <p:grpSpPr bwMode="auto">
          <a:xfrm>
            <a:off x="6477000" y="1524000"/>
            <a:ext cx="3962400" cy="2903482"/>
            <a:chOff x="3120" y="32"/>
            <a:chExt cx="2496" cy="2793"/>
          </a:xfrm>
        </p:grpSpPr>
        <p:sp>
          <p:nvSpPr>
            <p:cNvPr id="590856"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0857" name="Text Box 9"/>
            <p:cNvSpPr txBox="1">
              <a:spLocks noChangeArrowheads="1"/>
            </p:cNvSpPr>
            <p:nvPr/>
          </p:nvSpPr>
          <p:spPr bwMode="auto">
            <a:xfrm>
              <a:off x="3120" y="2284"/>
              <a:ext cx="384"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0858" name="Text Box 10"/>
            <p:cNvSpPr txBox="1">
              <a:spLocks noChangeArrowheads="1"/>
            </p:cNvSpPr>
            <p:nvPr/>
          </p:nvSpPr>
          <p:spPr bwMode="auto">
            <a:xfrm>
              <a:off x="3792" y="2237"/>
              <a:ext cx="319"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0859" name="Text Box 11"/>
            <p:cNvSpPr txBox="1">
              <a:spLocks noChangeArrowheads="1"/>
            </p:cNvSpPr>
            <p:nvPr/>
          </p:nvSpPr>
          <p:spPr bwMode="auto">
            <a:xfrm>
              <a:off x="3792" y="1997"/>
              <a:ext cx="317"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0860" name="Text Box 12"/>
            <p:cNvSpPr txBox="1">
              <a:spLocks noChangeArrowheads="1"/>
            </p:cNvSpPr>
            <p:nvPr/>
          </p:nvSpPr>
          <p:spPr bwMode="auto">
            <a:xfrm>
              <a:off x="3792" y="1758"/>
              <a:ext cx="319"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0861" name="Text Box 13"/>
            <p:cNvSpPr txBox="1">
              <a:spLocks noChangeArrowheads="1"/>
            </p:cNvSpPr>
            <p:nvPr/>
          </p:nvSpPr>
          <p:spPr bwMode="auto">
            <a:xfrm>
              <a:off x="3792" y="1516"/>
              <a:ext cx="317"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0862" name="Text Box 14"/>
            <p:cNvSpPr txBox="1">
              <a:spLocks noChangeArrowheads="1"/>
            </p:cNvSpPr>
            <p:nvPr/>
          </p:nvSpPr>
          <p:spPr bwMode="auto">
            <a:xfrm>
              <a:off x="3552" y="1232"/>
              <a:ext cx="441"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0864" name="Text Box 16"/>
            <p:cNvSpPr txBox="1">
              <a:spLocks noChangeArrowheads="1"/>
            </p:cNvSpPr>
            <p:nvPr/>
          </p:nvSpPr>
          <p:spPr bwMode="auto">
            <a:xfrm>
              <a:off x="3792" y="2477"/>
              <a:ext cx="319"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grpSp>
          <p:nvGrpSpPr>
            <p:cNvPr id="590901" name="Group 53"/>
            <p:cNvGrpSpPr>
              <a:grpSpLocks/>
            </p:cNvGrpSpPr>
            <p:nvPr/>
          </p:nvGrpSpPr>
          <p:grpSpPr bwMode="auto">
            <a:xfrm>
              <a:off x="4128" y="288"/>
              <a:ext cx="672" cy="2400"/>
              <a:chOff x="4128" y="288"/>
              <a:chExt cx="672" cy="2400"/>
            </a:xfrm>
          </p:grpSpPr>
          <p:sp>
            <p:nvSpPr>
              <p:cNvPr id="590852"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0853"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0854"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0855"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0863"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0865"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590866"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0867"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0868"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0869"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grpSp>
        <p:sp>
          <p:nvSpPr>
            <p:cNvPr id="590870" name="Text Box 22"/>
            <p:cNvSpPr txBox="1">
              <a:spLocks noChangeArrowheads="1"/>
            </p:cNvSpPr>
            <p:nvPr/>
          </p:nvSpPr>
          <p:spPr bwMode="auto">
            <a:xfrm>
              <a:off x="4800" y="32"/>
              <a:ext cx="5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0871" name="Text Box 23"/>
            <p:cNvSpPr txBox="1">
              <a:spLocks noChangeArrowheads="1"/>
            </p:cNvSpPr>
            <p:nvPr/>
          </p:nvSpPr>
          <p:spPr bwMode="auto">
            <a:xfrm>
              <a:off x="4848" y="289"/>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0872" name="Text Box 24"/>
            <p:cNvSpPr txBox="1">
              <a:spLocks noChangeArrowheads="1"/>
            </p:cNvSpPr>
            <p:nvPr/>
          </p:nvSpPr>
          <p:spPr bwMode="auto">
            <a:xfrm>
              <a:off x="4848" y="537"/>
              <a:ext cx="768"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0873" name="Text Box 25"/>
            <p:cNvSpPr txBox="1">
              <a:spLocks noChangeArrowheads="1"/>
            </p:cNvSpPr>
            <p:nvPr/>
          </p:nvSpPr>
          <p:spPr bwMode="auto">
            <a:xfrm>
              <a:off x="4848" y="786"/>
              <a:ext cx="768"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0874" name="Text Box 26"/>
            <p:cNvSpPr txBox="1">
              <a:spLocks noChangeArrowheads="1"/>
            </p:cNvSpPr>
            <p:nvPr/>
          </p:nvSpPr>
          <p:spPr bwMode="auto">
            <a:xfrm>
              <a:off x="4848" y="1035"/>
              <a:ext cx="768" cy="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0875" name="Text Box 27"/>
            <p:cNvSpPr txBox="1">
              <a:spLocks noChangeArrowheads="1"/>
            </p:cNvSpPr>
            <p:nvPr/>
          </p:nvSpPr>
          <p:spPr bwMode="auto">
            <a:xfrm>
              <a:off x="4848" y="1284"/>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0876" name="Text Box 28"/>
            <p:cNvSpPr txBox="1">
              <a:spLocks noChangeArrowheads="1"/>
            </p:cNvSpPr>
            <p:nvPr/>
          </p:nvSpPr>
          <p:spPr bwMode="auto">
            <a:xfrm>
              <a:off x="4848" y="1533"/>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0877" name="Text Box 29"/>
            <p:cNvSpPr txBox="1">
              <a:spLocks noChangeArrowheads="1"/>
            </p:cNvSpPr>
            <p:nvPr/>
          </p:nvSpPr>
          <p:spPr bwMode="auto">
            <a:xfrm>
              <a:off x="4848" y="1782"/>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0878" name="Text Box 30"/>
            <p:cNvSpPr txBox="1">
              <a:spLocks noChangeArrowheads="1"/>
            </p:cNvSpPr>
            <p:nvPr/>
          </p:nvSpPr>
          <p:spPr bwMode="auto">
            <a:xfrm>
              <a:off x="4848" y="2031"/>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0879" name="Text Box 31"/>
            <p:cNvSpPr txBox="1">
              <a:spLocks noChangeArrowheads="1"/>
            </p:cNvSpPr>
            <p:nvPr/>
          </p:nvSpPr>
          <p:spPr bwMode="auto">
            <a:xfrm>
              <a:off x="4848" y="2280"/>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0880" name="Text Box 32"/>
            <p:cNvSpPr txBox="1">
              <a:spLocks noChangeArrowheads="1"/>
            </p:cNvSpPr>
            <p:nvPr/>
          </p:nvSpPr>
          <p:spPr bwMode="auto">
            <a:xfrm>
              <a:off x="4848" y="2529"/>
              <a:ext cx="768" cy="29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0881" name="Rectangle 33"/>
            <p:cNvSpPr>
              <a:spLocks noChangeArrowheads="1"/>
            </p:cNvSpPr>
            <p:nvPr/>
          </p:nvSpPr>
          <p:spPr bwMode="auto">
            <a:xfrm>
              <a:off x="3168" y="1489"/>
              <a:ext cx="412" cy="27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0882" name="Rectangle 34"/>
            <p:cNvSpPr>
              <a:spLocks noChangeArrowheads="1"/>
            </p:cNvSpPr>
            <p:nvPr/>
          </p:nvSpPr>
          <p:spPr bwMode="auto">
            <a:xfrm>
              <a:off x="3168" y="1728"/>
              <a:ext cx="412" cy="27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0903" name="Group 55"/>
          <p:cNvGrpSpPr>
            <a:grpSpLocks/>
          </p:cNvGrpSpPr>
          <p:nvPr/>
        </p:nvGrpSpPr>
        <p:grpSpPr bwMode="auto">
          <a:xfrm>
            <a:off x="2057400" y="1752600"/>
            <a:ext cx="1752600" cy="2438400"/>
            <a:chOff x="336" y="960"/>
            <a:chExt cx="1104" cy="2256"/>
          </a:xfrm>
        </p:grpSpPr>
        <p:grpSp>
          <p:nvGrpSpPr>
            <p:cNvPr id="590883" name="Group 35"/>
            <p:cNvGrpSpPr>
              <a:grpSpLocks/>
            </p:cNvGrpSpPr>
            <p:nvPr/>
          </p:nvGrpSpPr>
          <p:grpSpPr bwMode="auto">
            <a:xfrm>
              <a:off x="336" y="960"/>
              <a:ext cx="432" cy="2256"/>
              <a:chOff x="3984" y="1008"/>
              <a:chExt cx="1584" cy="2256"/>
            </a:xfrm>
          </p:grpSpPr>
          <p:sp>
            <p:nvSpPr>
              <p:cNvPr id="590884"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0885"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0886"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0887"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0888"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0889"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0890"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0891"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0892" name="Group 44"/>
            <p:cNvGrpSpPr>
              <a:grpSpLocks/>
            </p:cNvGrpSpPr>
            <p:nvPr/>
          </p:nvGrpSpPr>
          <p:grpSpPr bwMode="auto">
            <a:xfrm>
              <a:off x="768" y="960"/>
              <a:ext cx="672" cy="2256"/>
              <a:chOff x="3984" y="1008"/>
              <a:chExt cx="1584" cy="2256"/>
            </a:xfrm>
          </p:grpSpPr>
          <p:sp>
            <p:nvSpPr>
              <p:cNvPr id="590893"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4"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5"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6"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7"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8"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899"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0900"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26083052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23E5B8DE-5FAC-46D7-A453-5742389BA260}" type="slidenum">
              <a:rPr lang="en-US" altLang="en-US"/>
              <a:pPr/>
              <a:t>65</a:t>
            </a:fld>
            <a:endParaRPr lang="en-US" altLang="en-US"/>
          </a:p>
        </p:txBody>
      </p:sp>
      <p:sp>
        <p:nvSpPr>
          <p:cNvPr id="591874" name="Rectangle 2"/>
          <p:cNvSpPr>
            <a:spLocks noGrp="1" noChangeArrowheads="1"/>
          </p:cNvSpPr>
          <p:nvPr>
            <p:ph type="title"/>
          </p:nvPr>
        </p:nvSpPr>
        <p:spPr>
          <a:xfrm>
            <a:off x="1138022" y="346418"/>
            <a:ext cx="7651750" cy="838200"/>
          </a:xfrm>
        </p:spPr>
        <p:txBody>
          <a:bodyPr/>
          <a:lstStyle/>
          <a:p>
            <a:r>
              <a:rPr lang="en-US" altLang="en-US" sz="3600" dirty="0">
                <a:solidFill>
                  <a:srgbClr val="0070C0"/>
                </a:solidFill>
              </a:rPr>
              <a:t>Understanding Swap</a:t>
            </a:r>
          </a:p>
        </p:txBody>
      </p:sp>
      <p:sp>
        <p:nvSpPr>
          <p:cNvPr id="591875" name="Rectangle 3"/>
          <p:cNvSpPr>
            <a:spLocks noChangeArrowheads="1"/>
          </p:cNvSpPr>
          <p:nvPr/>
        </p:nvSpPr>
        <p:spPr bwMode="auto">
          <a:xfrm>
            <a:off x="34290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1925" name="Group 53"/>
          <p:cNvGrpSpPr>
            <a:grpSpLocks/>
          </p:cNvGrpSpPr>
          <p:nvPr/>
        </p:nvGrpSpPr>
        <p:grpSpPr bwMode="auto">
          <a:xfrm>
            <a:off x="6477000" y="1600201"/>
            <a:ext cx="3962400" cy="2830513"/>
            <a:chOff x="3120" y="32"/>
            <a:chExt cx="2496" cy="2799"/>
          </a:xfrm>
        </p:grpSpPr>
        <p:sp>
          <p:nvSpPr>
            <p:cNvPr id="591876"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1877"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1878"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1879"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1880"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1881" name="Text Box 9"/>
            <p:cNvSpPr txBox="1">
              <a:spLocks noChangeArrowheads="1"/>
            </p:cNvSpPr>
            <p:nvPr/>
          </p:nvSpPr>
          <p:spPr bwMode="auto">
            <a:xfrm>
              <a:off x="3120" y="2285"/>
              <a:ext cx="387"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1882" name="Text Box 10"/>
            <p:cNvSpPr txBox="1">
              <a:spLocks noChangeArrowheads="1"/>
            </p:cNvSpPr>
            <p:nvPr/>
          </p:nvSpPr>
          <p:spPr bwMode="auto">
            <a:xfrm>
              <a:off x="3792" y="2238"/>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1883" name="Text Box 11"/>
            <p:cNvSpPr txBox="1">
              <a:spLocks noChangeArrowheads="1"/>
            </p:cNvSpPr>
            <p:nvPr/>
          </p:nvSpPr>
          <p:spPr bwMode="auto">
            <a:xfrm>
              <a:off x="3792" y="199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1884" name="Text Box 12"/>
            <p:cNvSpPr txBox="1">
              <a:spLocks noChangeArrowheads="1"/>
            </p:cNvSpPr>
            <p:nvPr/>
          </p:nvSpPr>
          <p:spPr bwMode="auto">
            <a:xfrm>
              <a:off x="3792" y="175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1885" name="Text Box 13"/>
            <p:cNvSpPr txBox="1">
              <a:spLocks noChangeArrowheads="1"/>
            </p:cNvSpPr>
            <p:nvPr/>
          </p:nvSpPr>
          <p:spPr bwMode="auto">
            <a:xfrm>
              <a:off x="3792" y="1517"/>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1886" name="Text Box 14"/>
            <p:cNvSpPr txBox="1">
              <a:spLocks noChangeArrowheads="1"/>
            </p:cNvSpPr>
            <p:nvPr/>
          </p:nvSpPr>
          <p:spPr bwMode="auto">
            <a:xfrm>
              <a:off x="3552" y="1231"/>
              <a:ext cx="43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1887"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1888" name="Text Box 16"/>
            <p:cNvSpPr txBox="1">
              <a:spLocks noChangeArrowheads="1"/>
            </p:cNvSpPr>
            <p:nvPr/>
          </p:nvSpPr>
          <p:spPr bwMode="auto">
            <a:xfrm>
              <a:off x="3792" y="2476"/>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1889"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591890"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1891"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1892"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1893"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1894" name="Text Box 22"/>
            <p:cNvSpPr txBox="1">
              <a:spLocks noChangeArrowheads="1"/>
            </p:cNvSpPr>
            <p:nvPr/>
          </p:nvSpPr>
          <p:spPr bwMode="auto">
            <a:xfrm>
              <a:off x="4800" y="32"/>
              <a:ext cx="5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1895" name="Text Box 23"/>
            <p:cNvSpPr txBox="1">
              <a:spLocks noChangeArrowheads="1"/>
            </p:cNvSpPr>
            <p:nvPr/>
          </p:nvSpPr>
          <p:spPr bwMode="auto">
            <a:xfrm>
              <a:off x="4848" y="288"/>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1896" name="Text Box 24"/>
            <p:cNvSpPr txBox="1">
              <a:spLocks noChangeArrowheads="1"/>
            </p:cNvSpPr>
            <p:nvPr/>
          </p:nvSpPr>
          <p:spPr bwMode="auto">
            <a:xfrm>
              <a:off x="4848" y="537"/>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1897" name="Text Box 25"/>
            <p:cNvSpPr txBox="1">
              <a:spLocks noChangeArrowheads="1"/>
            </p:cNvSpPr>
            <p:nvPr/>
          </p:nvSpPr>
          <p:spPr bwMode="auto">
            <a:xfrm>
              <a:off x="4848" y="786"/>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1898" name="Text Box 26"/>
            <p:cNvSpPr txBox="1">
              <a:spLocks noChangeArrowheads="1"/>
            </p:cNvSpPr>
            <p:nvPr/>
          </p:nvSpPr>
          <p:spPr bwMode="auto">
            <a:xfrm>
              <a:off x="4848" y="1035"/>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1899" name="Text Box 27"/>
            <p:cNvSpPr txBox="1">
              <a:spLocks noChangeArrowheads="1"/>
            </p:cNvSpPr>
            <p:nvPr/>
          </p:nvSpPr>
          <p:spPr bwMode="auto">
            <a:xfrm>
              <a:off x="4848" y="1285"/>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1900" name="Text Box 28"/>
            <p:cNvSpPr txBox="1">
              <a:spLocks noChangeArrowheads="1"/>
            </p:cNvSpPr>
            <p:nvPr/>
          </p:nvSpPr>
          <p:spPr bwMode="auto">
            <a:xfrm>
              <a:off x="4848" y="1533"/>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1901" name="Text Box 29"/>
            <p:cNvSpPr txBox="1">
              <a:spLocks noChangeArrowheads="1"/>
            </p:cNvSpPr>
            <p:nvPr/>
          </p:nvSpPr>
          <p:spPr bwMode="auto">
            <a:xfrm>
              <a:off x="4848" y="1782"/>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1902" name="Text Box 30"/>
            <p:cNvSpPr txBox="1">
              <a:spLocks noChangeArrowheads="1"/>
            </p:cNvSpPr>
            <p:nvPr/>
          </p:nvSpPr>
          <p:spPr bwMode="auto">
            <a:xfrm>
              <a:off x="4848" y="2030"/>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1903" name="Text Box 31"/>
            <p:cNvSpPr txBox="1">
              <a:spLocks noChangeArrowheads="1"/>
            </p:cNvSpPr>
            <p:nvPr/>
          </p:nvSpPr>
          <p:spPr bwMode="auto">
            <a:xfrm>
              <a:off x="4848" y="2280"/>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1904" name="Text Box 32"/>
            <p:cNvSpPr txBox="1">
              <a:spLocks noChangeArrowheads="1"/>
            </p:cNvSpPr>
            <p:nvPr/>
          </p:nvSpPr>
          <p:spPr bwMode="auto">
            <a:xfrm>
              <a:off x="4848" y="2529"/>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1905" name="Rectangle 33"/>
            <p:cNvSpPr>
              <a:spLocks noChangeArrowheads="1"/>
            </p:cNvSpPr>
            <p:nvPr/>
          </p:nvSpPr>
          <p:spPr bwMode="auto">
            <a:xfrm>
              <a:off x="3168" y="1489"/>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1906" name="Rectangle 34"/>
            <p:cNvSpPr>
              <a:spLocks noChangeArrowheads="1"/>
            </p:cNvSpPr>
            <p:nvPr/>
          </p:nvSpPr>
          <p:spPr bwMode="auto">
            <a:xfrm>
              <a:off x="3168" y="1727"/>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1926" name="Group 54"/>
          <p:cNvGrpSpPr>
            <a:grpSpLocks/>
          </p:cNvGrpSpPr>
          <p:nvPr/>
        </p:nvGrpSpPr>
        <p:grpSpPr bwMode="auto">
          <a:xfrm>
            <a:off x="2057400" y="1676400"/>
            <a:ext cx="1752600" cy="2438400"/>
            <a:chOff x="336" y="960"/>
            <a:chExt cx="1104" cy="2256"/>
          </a:xfrm>
        </p:grpSpPr>
        <p:grpSp>
          <p:nvGrpSpPr>
            <p:cNvPr id="591907" name="Group 35"/>
            <p:cNvGrpSpPr>
              <a:grpSpLocks/>
            </p:cNvGrpSpPr>
            <p:nvPr/>
          </p:nvGrpSpPr>
          <p:grpSpPr bwMode="auto">
            <a:xfrm>
              <a:off x="336" y="960"/>
              <a:ext cx="432" cy="2256"/>
              <a:chOff x="3984" y="1008"/>
              <a:chExt cx="1584" cy="2256"/>
            </a:xfrm>
          </p:grpSpPr>
          <p:sp>
            <p:nvSpPr>
              <p:cNvPr id="591908"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1909"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1910"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1911"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1912"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1913"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1914"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1915"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1916" name="Group 44"/>
            <p:cNvGrpSpPr>
              <a:grpSpLocks/>
            </p:cNvGrpSpPr>
            <p:nvPr/>
          </p:nvGrpSpPr>
          <p:grpSpPr bwMode="auto">
            <a:xfrm>
              <a:off x="768" y="960"/>
              <a:ext cx="672" cy="2256"/>
              <a:chOff x="3984" y="1008"/>
              <a:chExt cx="1584" cy="2256"/>
            </a:xfrm>
          </p:grpSpPr>
          <p:sp>
            <p:nvSpPr>
              <p:cNvPr id="591917"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18"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19"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solidFill>
                      <a:srgbClr val="CC0000"/>
                    </a:solidFill>
                    <a:latin typeface="Courier New" panose="02070309020205020404" pitchFamily="49" charset="0"/>
                  </a:rPr>
                  <a:t>0x120</a:t>
                </a:r>
              </a:p>
            </p:txBody>
          </p:sp>
          <p:sp>
            <p:nvSpPr>
              <p:cNvPr id="591920"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21"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22"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23"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1924"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9317395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B3959EE9-2AC7-4799-AACF-30E5C4AAAB32}" type="slidenum">
              <a:rPr lang="en-US" altLang="en-US"/>
              <a:pPr/>
              <a:t>66</a:t>
            </a:fld>
            <a:endParaRPr lang="en-US" altLang="en-US"/>
          </a:p>
        </p:txBody>
      </p:sp>
      <p:sp>
        <p:nvSpPr>
          <p:cNvPr id="592898" name="Rectangle 2"/>
          <p:cNvSpPr>
            <a:spLocks noGrp="1" noChangeArrowheads="1"/>
          </p:cNvSpPr>
          <p:nvPr>
            <p:ph type="title"/>
          </p:nvPr>
        </p:nvSpPr>
        <p:spPr>
          <a:xfrm>
            <a:off x="965028" y="383489"/>
            <a:ext cx="7651750" cy="838200"/>
          </a:xfrm>
        </p:spPr>
        <p:txBody>
          <a:bodyPr/>
          <a:lstStyle/>
          <a:p>
            <a:r>
              <a:rPr lang="en-US" altLang="en-US" sz="3600" dirty="0">
                <a:solidFill>
                  <a:srgbClr val="0070C0"/>
                </a:solidFill>
              </a:rPr>
              <a:t>Understanding Swap</a:t>
            </a:r>
          </a:p>
        </p:txBody>
      </p:sp>
      <p:sp>
        <p:nvSpPr>
          <p:cNvPr id="592899" name="Rectangle 3"/>
          <p:cNvSpPr>
            <a:spLocks noChangeArrowheads="1"/>
          </p:cNvSpPr>
          <p:nvPr/>
        </p:nvSpPr>
        <p:spPr bwMode="auto">
          <a:xfrm>
            <a:off x="41148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2949" name="Group 53"/>
          <p:cNvGrpSpPr>
            <a:grpSpLocks/>
          </p:cNvGrpSpPr>
          <p:nvPr/>
        </p:nvGrpSpPr>
        <p:grpSpPr bwMode="auto">
          <a:xfrm>
            <a:off x="6477000" y="1676400"/>
            <a:ext cx="3962400" cy="2762024"/>
            <a:chOff x="3120" y="32"/>
            <a:chExt cx="2496" cy="2810"/>
          </a:xfrm>
        </p:grpSpPr>
        <p:sp>
          <p:nvSpPr>
            <p:cNvPr id="592900"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2901"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2902"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2903"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2904"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2905" name="Text Box 9"/>
            <p:cNvSpPr txBox="1">
              <a:spLocks noChangeArrowheads="1"/>
            </p:cNvSpPr>
            <p:nvPr/>
          </p:nvSpPr>
          <p:spPr bwMode="auto">
            <a:xfrm>
              <a:off x="3120" y="2285"/>
              <a:ext cx="387"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2906" name="Text Box 10"/>
            <p:cNvSpPr txBox="1">
              <a:spLocks noChangeArrowheads="1"/>
            </p:cNvSpPr>
            <p:nvPr/>
          </p:nvSpPr>
          <p:spPr bwMode="auto">
            <a:xfrm>
              <a:off x="3792" y="223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2907" name="Text Box 11"/>
            <p:cNvSpPr txBox="1">
              <a:spLocks noChangeArrowheads="1"/>
            </p:cNvSpPr>
            <p:nvPr/>
          </p:nvSpPr>
          <p:spPr bwMode="auto">
            <a:xfrm>
              <a:off x="3792" y="1998"/>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2908" name="Text Box 12"/>
            <p:cNvSpPr txBox="1">
              <a:spLocks noChangeArrowheads="1"/>
            </p:cNvSpPr>
            <p:nvPr/>
          </p:nvSpPr>
          <p:spPr bwMode="auto">
            <a:xfrm>
              <a:off x="3792" y="175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2909" name="Text Box 13"/>
            <p:cNvSpPr txBox="1">
              <a:spLocks noChangeArrowheads="1"/>
            </p:cNvSpPr>
            <p:nvPr/>
          </p:nvSpPr>
          <p:spPr bwMode="auto">
            <a:xfrm>
              <a:off x="3792" y="1516"/>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2910" name="Text Box 14"/>
            <p:cNvSpPr txBox="1">
              <a:spLocks noChangeArrowheads="1"/>
            </p:cNvSpPr>
            <p:nvPr/>
          </p:nvSpPr>
          <p:spPr bwMode="auto">
            <a:xfrm>
              <a:off x="3552" y="1232"/>
              <a:ext cx="441"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2911"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2912" name="Text Box 16"/>
            <p:cNvSpPr txBox="1">
              <a:spLocks noChangeArrowheads="1"/>
            </p:cNvSpPr>
            <p:nvPr/>
          </p:nvSpPr>
          <p:spPr bwMode="auto">
            <a:xfrm>
              <a:off x="3792" y="247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2913"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592914"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2915"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2916"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2917"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2918" name="Text Box 22"/>
            <p:cNvSpPr txBox="1">
              <a:spLocks noChangeArrowheads="1"/>
            </p:cNvSpPr>
            <p:nvPr/>
          </p:nvSpPr>
          <p:spPr bwMode="auto">
            <a:xfrm>
              <a:off x="4800" y="32"/>
              <a:ext cx="5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2919" name="Text Box 23"/>
            <p:cNvSpPr txBox="1">
              <a:spLocks noChangeArrowheads="1"/>
            </p:cNvSpPr>
            <p:nvPr/>
          </p:nvSpPr>
          <p:spPr bwMode="auto">
            <a:xfrm>
              <a:off x="4848" y="289"/>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2920" name="Text Box 24"/>
            <p:cNvSpPr txBox="1">
              <a:spLocks noChangeArrowheads="1"/>
            </p:cNvSpPr>
            <p:nvPr/>
          </p:nvSpPr>
          <p:spPr bwMode="auto">
            <a:xfrm>
              <a:off x="4848" y="538"/>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2921" name="Text Box 25"/>
            <p:cNvSpPr txBox="1">
              <a:spLocks noChangeArrowheads="1"/>
            </p:cNvSpPr>
            <p:nvPr/>
          </p:nvSpPr>
          <p:spPr bwMode="auto">
            <a:xfrm>
              <a:off x="4848" y="786"/>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2922" name="Text Box 26"/>
            <p:cNvSpPr txBox="1">
              <a:spLocks noChangeArrowheads="1"/>
            </p:cNvSpPr>
            <p:nvPr/>
          </p:nvSpPr>
          <p:spPr bwMode="auto">
            <a:xfrm>
              <a:off x="4848" y="1035"/>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2923" name="Text Box 27"/>
            <p:cNvSpPr txBox="1">
              <a:spLocks noChangeArrowheads="1"/>
            </p:cNvSpPr>
            <p:nvPr/>
          </p:nvSpPr>
          <p:spPr bwMode="auto">
            <a:xfrm>
              <a:off x="4848" y="1284"/>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2924" name="Text Box 28"/>
            <p:cNvSpPr txBox="1">
              <a:spLocks noChangeArrowheads="1"/>
            </p:cNvSpPr>
            <p:nvPr/>
          </p:nvSpPr>
          <p:spPr bwMode="auto">
            <a:xfrm>
              <a:off x="4848" y="1532"/>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2925" name="Text Box 29"/>
            <p:cNvSpPr txBox="1">
              <a:spLocks noChangeArrowheads="1"/>
            </p:cNvSpPr>
            <p:nvPr/>
          </p:nvSpPr>
          <p:spPr bwMode="auto">
            <a:xfrm>
              <a:off x="4848" y="1783"/>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2926" name="Text Box 30"/>
            <p:cNvSpPr txBox="1">
              <a:spLocks noChangeArrowheads="1"/>
            </p:cNvSpPr>
            <p:nvPr/>
          </p:nvSpPr>
          <p:spPr bwMode="auto">
            <a:xfrm>
              <a:off x="4848" y="2031"/>
              <a:ext cx="768" cy="31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2927" name="Text Box 31"/>
            <p:cNvSpPr txBox="1">
              <a:spLocks noChangeArrowheads="1"/>
            </p:cNvSpPr>
            <p:nvPr/>
          </p:nvSpPr>
          <p:spPr bwMode="auto">
            <a:xfrm>
              <a:off x="4848" y="2280"/>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2928" name="Text Box 32"/>
            <p:cNvSpPr txBox="1">
              <a:spLocks noChangeArrowheads="1"/>
            </p:cNvSpPr>
            <p:nvPr/>
          </p:nvSpPr>
          <p:spPr bwMode="auto">
            <a:xfrm>
              <a:off x="4848" y="2529"/>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2929" name="Rectangle 33"/>
            <p:cNvSpPr>
              <a:spLocks noChangeArrowheads="1"/>
            </p:cNvSpPr>
            <p:nvPr/>
          </p:nvSpPr>
          <p:spPr bwMode="auto">
            <a:xfrm>
              <a:off x="3168" y="1489"/>
              <a:ext cx="412" cy="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2930" name="Rectangle 34"/>
            <p:cNvSpPr>
              <a:spLocks noChangeArrowheads="1"/>
            </p:cNvSpPr>
            <p:nvPr/>
          </p:nvSpPr>
          <p:spPr bwMode="auto">
            <a:xfrm>
              <a:off x="3168" y="1728"/>
              <a:ext cx="412" cy="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2950" name="Group 54"/>
          <p:cNvGrpSpPr>
            <a:grpSpLocks/>
          </p:cNvGrpSpPr>
          <p:nvPr/>
        </p:nvGrpSpPr>
        <p:grpSpPr bwMode="auto">
          <a:xfrm>
            <a:off x="2057400" y="1752600"/>
            <a:ext cx="1752600" cy="2590800"/>
            <a:chOff x="336" y="960"/>
            <a:chExt cx="1104" cy="2256"/>
          </a:xfrm>
        </p:grpSpPr>
        <p:grpSp>
          <p:nvGrpSpPr>
            <p:cNvPr id="592931" name="Group 35"/>
            <p:cNvGrpSpPr>
              <a:grpSpLocks/>
            </p:cNvGrpSpPr>
            <p:nvPr/>
          </p:nvGrpSpPr>
          <p:grpSpPr bwMode="auto">
            <a:xfrm>
              <a:off x="336" y="960"/>
              <a:ext cx="432" cy="2256"/>
              <a:chOff x="3984" y="1008"/>
              <a:chExt cx="1584" cy="2256"/>
            </a:xfrm>
          </p:grpSpPr>
          <p:sp>
            <p:nvSpPr>
              <p:cNvPr id="592932"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2933"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2934"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2935"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2936"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2937"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2938"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2939"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2940" name="Group 44"/>
            <p:cNvGrpSpPr>
              <a:grpSpLocks/>
            </p:cNvGrpSpPr>
            <p:nvPr/>
          </p:nvGrpSpPr>
          <p:grpSpPr bwMode="auto">
            <a:xfrm>
              <a:off x="768" y="960"/>
              <a:ext cx="672" cy="2256"/>
              <a:chOff x="3984" y="1008"/>
              <a:chExt cx="1584" cy="2256"/>
            </a:xfrm>
          </p:grpSpPr>
          <p:sp>
            <p:nvSpPr>
              <p:cNvPr id="592941"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2942"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solidFill>
                      <a:srgbClr val="CC0000"/>
                    </a:solidFill>
                    <a:latin typeface="Courier New" panose="02070309020205020404" pitchFamily="49" charset="0"/>
                  </a:rPr>
                  <a:t>0x124</a:t>
                </a:r>
              </a:p>
            </p:txBody>
          </p:sp>
          <p:sp>
            <p:nvSpPr>
              <p:cNvPr id="592943"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0x120</a:t>
                </a:r>
              </a:p>
            </p:txBody>
          </p:sp>
          <p:sp>
            <p:nvSpPr>
              <p:cNvPr id="592944"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2945"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2946"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2947"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2948"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48590068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D5CD5A6C-E5BA-4435-9236-12D6FFFCB887}" type="slidenum">
              <a:rPr lang="en-US" altLang="en-US"/>
              <a:pPr/>
              <a:t>67</a:t>
            </a:fld>
            <a:endParaRPr lang="en-US" altLang="en-US"/>
          </a:p>
        </p:txBody>
      </p:sp>
      <p:sp>
        <p:nvSpPr>
          <p:cNvPr id="593922" name="Rectangle 2"/>
          <p:cNvSpPr>
            <a:spLocks noGrp="1" noChangeArrowheads="1"/>
          </p:cNvSpPr>
          <p:nvPr>
            <p:ph type="title"/>
          </p:nvPr>
        </p:nvSpPr>
        <p:spPr>
          <a:xfrm>
            <a:off x="983563" y="371132"/>
            <a:ext cx="7804150" cy="838200"/>
          </a:xfrm>
        </p:spPr>
        <p:txBody>
          <a:bodyPr/>
          <a:lstStyle/>
          <a:p>
            <a:r>
              <a:rPr lang="en-US" altLang="en-US" sz="3600" dirty="0">
                <a:solidFill>
                  <a:srgbClr val="0070C0"/>
                </a:solidFill>
              </a:rPr>
              <a:t>Understanding Swap</a:t>
            </a:r>
          </a:p>
        </p:txBody>
      </p:sp>
      <p:sp>
        <p:nvSpPr>
          <p:cNvPr id="593923" name="Rectangle 3"/>
          <p:cNvSpPr>
            <a:spLocks noChangeArrowheads="1"/>
          </p:cNvSpPr>
          <p:nvPr/>
        </p:nvSpPr>
        <p:spPr bwMode="auto">
          <a:xfrm>
            <a:off x="41148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3973" name="Group 53"/>
          <p:cNvGrpSpPr>
            <a:grpSpLocks/>
          </p:cNvGrpSpPr>
          <p:nvPr/>
        </p:nvGrpSpPr>
        <p:grpSpPr bwMode="auto">
          <a:xfrm>
            <a:off x="6477000" y="1600201"/>
            <a:ext cx="3962400" cy="2830513"/>
            <a:chOff x="3120" y="32"/>
            <a:chExt cx="2496" cy="2799"/>
          </a:xfrm>
        </p:grpSpPr>
        <p:sp>
          <p:nvSpPr>
            <p:cNvPr id="593924"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3925"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3926"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3927"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3928"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3929" name="Text Box 9"/>
            <p:cNvSpPr txBox="1">
              <a:spLocks noChangeArrowheads="1"/>
            </p:cNvSpPr>
            <p:nvPr/>
          </p:nvSpPr>
          <p:spPr bwMode="auto">
            <a:xfrm>
              <a:off x="3120" y="2285"/>
              <a:ext cx="387"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3930" name="Text Box 10"/>
            <p:cNvSpPr txBox="1">
              <a:spLocks noChangeArrowheads="1"/>
            </p:cNvSpPr>
            <p:nvPr/>
          </p:nvSpPr>
          <p:spPr bwMode="auto">
            <a:xfrm>
              <a:off x="3792" y="2238"/>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3931" name="Text Box 11"/>
            <p:cNvSpPr txBox="1">
              <a:spLocks noChangeArrowheads="1"/>
            </p:cNvSpPr>
            <p:nvPr/>
          </p:nvSpPr>
          <p:spPr bwMode="auto">
            <a:xfrm>
              <a:off x="3792" y="199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3932" name="Text Box 12"/>
            <p:cNvSpPr txBox="1">
              <a:spLocks noChangeArrowheads="1"/>
            </p:cNvSpPr>
            <p:nvPr/>
          </p:nvSpPr>
          <p:spPr bwMode="auto">
            <a:xfrm>
              <a:off x="3792" y="175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3933" name="Text Box 13"/>
            <p:cNvSpPr txBox="1">
              <a:spLocks noChangeArrowheads="1"/>
            </p:cNvSpPr>
            <p:nvPr/>
          </p:nvSpPr>
          <p:spPr bwMode="auto">
            <a:xfrm>
              <a:off x="3792" y="1517"/>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3934" name="Text Box 14"/>
            <p:cNvSpPr txBox="1">
              <a:spLocks noChangeArrowheads="1"/>
            </p:cNvSpPr>
            <p:nvPr/>
          </p:nvSpPr>
          <p:spPr bwMode="auto">
            <a:xfrm>
              <a:off x="3552" y="1231"/>
              <a:ext cx="43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3935"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3936" name="Text Box 16"/>
            <p:cNvSpPr txBox="1">
              <a:spLocks noChangeArrowheads="1"/>
            </p:cNvSpPr>
            <p:nvPr/>
          </p:nvSpPr>
          <p:spPr bwMode="auto">
            <a:xfrm>
              <a:off x="3792" y="2476"/>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3937"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593938"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3939"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3940"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3941"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3942" name="Text Box 22"/>
            <p:cNvSpPr txBox="1">
              <a:spLocks noChangeArrowheads="1"/>
            </p:cNvSpPr>
            <p:nvPr/>
          </p:nvSpPr>
          <p:spPr bwMode="auto">
            <a:xfrm>
              <a:off x="4800" y="32"/>
              <a:ext cx="5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3943" name="Text Box 23"/>
            <p:cNvSpPr txBox="1">
              <a:spLocks noChangeArrowheads="1"/>
            </p:cNvSpPr>
            <p:nvPr/>
          </p:nvSpPr>
          <p:spPr bwMode="auto">
            <a:xfrm>
              <a:off x="4848" y="288"/>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3944" name="Text Box 24"/>
            <p:cNvSpPr txBox="1">
              <a:spLocks noChangeArrowheads="1"/>
            </p:cNvSpPr>
            <p:nvPr/>
          </p:nvSpPr>
          <p:spPr bwMode="auto">
            <a:xfrm>
              <a:off x="4848" y="537"/>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3945" name="Text Box 25"/>
            <p:cNvSpPr txBox="1">
              <a:spLocks noChangeArrowheads="1"/>
            </p:cNvSpPr>
            <p:nvPr/>
          </p:nvSpPr>
          <p:spPr bwMode="auto">
            <a:xfrm>
              <a:off x="4848" y="786"/>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3946" name="Text Box 26"/>
            <p:cNvSpPr txBox="1">
              <a:spLocks noChangeArrowheads="1"/>
            </p:cNvSpPr>
            <p:nvPr/>
          </p:nvSpPr>
          <p:spPr bwMode="auto">
            <a:xfrm>
              <a:off x="4848" y="1035"/>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3947" name="Text Box 27"/>
            <p:cNvSpPr txBox="1">
              <a:spLocks noChangeArrowheads="1"/>
            </p:cNvSpPr>
            <p:nvPr/>
          </p:nvSpPr>
          <p:spPr bwMode="auto">
            <a:xfrm>
              <a:off x="4848" y="1285"/>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3948" name="Text Box 28"/>
            <p:cNvSpPr txBox="1">
              <a:spLocks noChangeArrowheads="1"/>
            </p:cNvSpPr>
            <p:nvPr/>
          </p:nvSpPr>
          <p:spPr bwMode="auto">
            <a:xfrm>
              <a:off x="4848" y="1533"/>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3949" name="Text Box 29"/>
            <p:cNvSpPr txBox="1">
              <a:spLocks noChangeArrowheads="1"/>
            </p:cNvSpPr>
            <p:nvPr/>
          </p:nvSpPr>
          <p:spPr bwMode="auto">
            <a:xfrm>
              <a:off x="4848" y="1782"/>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3950" name="Text Box 30"/>
            <p:cNvSpPr txBox="1">
              <a:spLocks noChangeArrowheads="1"/>
            </p:cNvSpPr>
            <p:nvPr/>
          </p:nvSpPr>
          <p:spPr bwMode="auto">
            <a:xfrm>
              <a:off x="4848" y="2030"/>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3951" name="Text Box 31"/>
            <p:cNvSpPr txBox="1">
              <a:spLocks noChangeArrowheads="1"/>
            </p:cNvSpPr>
            <p:nvPr/>
          </p:nvSpPr>
          <p:spPr bwMode="auto">
            <a:xfrm>
              <a:off x="4848" y="2280"/>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3952" name="Text Box 32"/>
            <p:cNvSpPr txBox="1">
              <a:spLocks noChangeArrowheads="1"/>
            </p:cNvSpPr>
            <p:nvPr/>
          </p:nvSpPr>
          <p:spPr bwMode="auto">
            <a:xfrm>
              <a:off x="4848" y="2529"/>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3953" name="Rectangle 33"/>
            <p:cNvSpPr>
              <a:spLocks noChangeArrowheads="1"/>
            </p:cNvSpPr>
            <p:nvPr/>
          </p:nvSpPr>
          <p:spPr bwMode="auto">
            <a:xfrm>
              <a:off x="3168" y="1489"/>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3954" name="Rectangle 34"/>
            <p:cNvSpPr>
              <a:spLocks noChangeArrowheads="1"/>
            </p:cNvSpPr>
            <p:nvPr/>
          </p:nvSpPr>
          <p:spPr bwMode="auto">
            <a:xfrm>
              <a:off x="3168" y="1727"/>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3974" name="Group 54"/>
          <p:cNvGrpSpPr>
            <a:grpSpLocks/>
          </p:cNvGrpSpPr>
          <p:nvPr/>
        </p:nvGrpSpPr>
        <p:grpSpPr bwMode="auto">
          <a:xfrm>
            <a:off x="2057400" y="2057400"/>
            <a:ext cx="1752600" cy="2667000"/>
            <a:chOff x="336" y="960"/>
            <a:chExt cx="1104" cy="2256"/>
          </a:xfrm>
        </p:grpSpPr>
        <p:grpSp>
          <p:nvGrpSpPr>
            <p:cNvPr id="593955" name="Group 35"/>
            <p:cNvGrpSpPr>
              <a:grpSpLocks/>
            </p:cNvGrpSpPr>
            <p:nvPr/>
          </p:nvGrpSpPr>
          <p:grpSpPr bwMode="auto">
            <a:xfrm>
              <a:off x="336" y="960"/>
              <a:ext cx="432" cy="2256"/>
              <a:chOff x="3984" y="1008"/>
              <a:chExt cx="1584" cy="2256"/>
            </a:xfrm>
          </p:grpSpPr>
          <p:sp>
            <p:nvSpPr>
              <p:cNvPr id="593956"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3957"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3958"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3959"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3960"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3961"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3962"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3963"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3964" name="Group 44"/>
            <p:cNvGrpSpPr>
              <a:grpSpLocks/>
            </p:cNvGrpSpPr>
            <p:nvPr/>
          </p:nvGrpSpPr>
          <p:grpSpPr bwMode="auto">
            <a:xfrm>
              <a:off x="768" y="960"/>
              <a:ext cx="672" cy="2256"/>
              <a:chOff x="3984" y="1008"/>
              <a:chExt cx="1584" cy="2256"/>
            </a:xfrm>
          </p:grpSpPr>
          <p:sp>
            <p:nvSpPr>
              <p:cNvPr id="593965"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solidFill>
                      <a:srgbClr val="CC0000"/>
                    </a:solidFill>
                    <a:latin typeface="Courier New" panose="02070309020205020404" pitchFamily="49" charset="0"/>
                  </a:rPr>
                  <a:t>456</a:t>
                </a:r>
              </a:p>
            </p:txBody>
          </p:sp>
          <p:sp>
            <p:nvSpPr>
              <p:cNvPr id="593966"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0x124</a:t>
                </a:r>
              </a:p>
            </p:txBody>
          </p:sp>
          <p:sp>
            <p:nvSpPr>
              <p:cNvPr id="593967"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0x120</a:t>
                </a:r>
              </a:p>
            </p:txBody>
          </p:sp>
          <p:sp>
            <p:nvSpPr>
              <p:cNvPr id="593968"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3969"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3970"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3971"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3972"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23844271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87395E12-B3B8-4659-9F36-137B861EE3B7}" type="slidenum">
              <a:rPr lang="en-US" altLang="en-US"/>
              <a:pPr/>
              <a:t>68</a:t>
            </a:fld>
            <a:endParaRPr lang="en-US" altLang="en-US"/>
          </a:p>
        </p:txBody>
      </p:sp>
      <p:sp>
        <p:nvSpPr>
          <p:cNvPr id="594946" name="Rectangle 2"/>
          <p:cNvSpPr>
            <a:spLocks noGrp="1" noChangeArrowheads="1"/>
          </p:cNvSpPr>
          <p:nvPr>
            <p:ph type="title"/>
          </p:nvPr>
        </p:nvSpPr>
        <p:spPr>
          <a:xfrm>
            <a:off x="884709" y="426737"/>
            <a:ext cx="7956550" cy="838200"/>
          </a:xfrm>
        </p:spPr>
        <p:txBody>
          <a:bodyPr/>
          <a:lstStyle/>
          <a:p>
            <a:r>
              <a:rPr lang="en-US" altLang="en-US" sz="3600" dirty="0">
                <a:solidFill>
                  <a:srgbClr val="0070C0"/>
                </a:solidFill>
              </a:rPr>
              <a:t>Understanding Swap</a:t>
            </a:r>
          </a:p>
        </p:txBody>
      </p:sp>
      <p:sp>
        <p:nvSpPr>
          <p:cNvPr id="594947" name="Rectangle 3"/>
          <p:cNvSpPr>
            <a:spLocks noChangeArrowheads="1"/>
          </p:cNvSpPr>
          <p:nvPr/>
        </p:nvSpPr>
        <p:spPr bwMode="auto">
          <a:xfrm>
            <a:off x="41148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4997" name="Group 53"/>
          <p:cNvGrpSpPr>
            <a:grpSpLocks/>
          </p:cNvGrpSpPr>
          <p:nvPr/>
        </p:nvGrpSpPr>
        <p:grpSpPr bwMode="auto">
          <a:xfrm>
            <a:off x="6477000" y="1600201"/>
            <a:ext cx="3962400" cy="2830513"/>
            <a:chOff x="3120" y="32"/>
            <a:chExt cx="2496" cy="2799"/>
          </a:xfrm>
        </p:grpSpPr>
        <p:sp>
          <p:nvSpPr>
            <p:cNvPr id="594948"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4949"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4950"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4951"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4952"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953" name="Text Box 9"/>
            <p:cNvSpPr txBox="1">
              <a:spLocks noChangeArrowheads="1"/>
            </p:cNvSpPr>
            <p:nvPr/>
          </p:nvSpPr>
          <p:spPr bwMode="auto">
            <a:xfrm>
              <a:off x="3120" y="2285"/>
              <a:ext cx="387"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4954" name="Text Box 10"/>
            <p:cNvSpPr txBox="1">
              <a:spLocks noChangeArrowheads="1"/>
            </p:cNvSpPr>
            <p:nvPr/>
          </p:nvSpPr>
          <p:spPr bwMode="auto">
            <a:xfrm>
              <a:off x="3792" y="2238"/>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4955" name="Text Box 11"/>
            <p:cNvSpPr txBox="1">
              <a:spLocks noChangeArrowheads="1"/>
            </p:cNvSpPr>
            <p:nvPr/>
          </p:nvSpPr>
          <p:spPr bwMode="auto">
            <a:xfrm>
              <a:off x="3792" y="199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4956" name="Text Box 12"/>
            <p:cNvSpPr txBox="1">
              <a:spLocks noChangeArrowheads="1"/>
            </p:cNvSpPr>
            <p:nvPr/>
          </p:nvSpPr>
          <p:spPr bwMode="auto">
            <a:xfrm>
              <a:off x="3792" y="1757"/>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4957" name="Text Box 13"/>
            <p:cNvSpPr txBox="1">
              <a:spLocks noChangeArrowheads="1"/>
            </p:cNvSpPr>
            <p:nvPr/>
          </p:nvSpPr>
          <p:spPr bwMode="auto">
            <a:xfrm>
              <a:off x="3792" y="1517"/>
              <a:ext cx="319"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4958" name="Text Box 14"/>
            <p:cNvSpPr txBox="1">
              <a:spLocks noChangeArrowheads="1"/>
            </p:cNvSpPr>
            <p:nvPr/>
          </p:nvSpPr>
          <p:spPr bwMode="auto">
            <a:xfrm>
              <a:off x="3552" y="1231"/>
              <a:ext cx="43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4959"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4960" name="Text Box 16"/>
            <p:cNvSpPr txBox="1">
              <a:spLocks noChangeArrowheads="1"/>
            </p:cNvSpPr>
            <p:nvPr/>
          </p:nvSpPr>
          <p:spPr bwMode="auto">
            <a:xfrm>
              <a:off x="3792" y="2476"/>
              <a:ext cx="317"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4961"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594962"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4963"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4964"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4965"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4966" name="Text Box 22"/>
            <p:cNvSpPr txBox="1">
              <a:spLocks noChangeArrowheads="1"/>
            </p:cNvSpPr>
            <p:nvPr/>
          </p:nvSpPr>
          <p:spPr bwMode="auto">
            <a:xfrm>
              <a:off x="4800" y="32"/>
              <a:ext cx="5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4967" name="Text Box 23"/>
            <p:cNvSpPr txBox="1">
              <a:spLocks noChangeArrowheads="1"/>
            </p:cNvSpPr>
            <p:nvPr/>
          </p:nvSpPr>
          <p:spPr bwMode="auto">
            <a:xfrm>
              <a:off x="4848" y="288"/>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4968" name="Text Box 24"/>
            <p:cNvSpPr txBox="1">
              <a:spLocks noChangeArrowheads="1"/>
            </p:cNvSpPr>
            <p:nvPr/>
          </p:nvSpPr>
          <p:spPr bwMode="auto">
            <a:xfrm>
              <a:off x="4848" y="537"/>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4969" name="Text Box 25"/>
            <p:cNvSpPr txBox="1">
              <a:spLocks noChangeArrowheads="1"/>
            </p:cNvSpPr>
            <p:nvPr/>
          </p:nvSpPr>
          <p:spPr bwMode="auto">
            <a:xfrm>
              <a:off x="4848" y="786"/>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4970" name="Text Box 26"/>
            <p:cNvSpPr txBox="1">
              <a:spLocks noChangeArrowheads="1"/>
            </p:cNvSpPr>
            <p:nvPr/>
          </p:nvSpPr>
          <p:spPr bwMode="auto">
            <a:xfrm>
              <a:off x="4848" y="1035"/>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4971" name="Text Box 27"/>
            <p:cNvSpPr txBox="1">
              <a:spLocks noChangeArrowheads="1"/>
            </p:cNvSpPr>
            <p:nvPr/>
          </p:nvSpPr>
          <p:spPr bwMode="auto">
            <a:xfrm>
              <a:off x="4848" y="1285"/>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4972" name="Text Box 28"/>
            <p:cNvSpPr txBox="1">
              <a:spLocks noChangeArrowheads="1"/>
            </p:cNvSpPr>
            <p:nvPr/>
          </p:nvSpPr>
          <p:spPr bwMode="auto">
            <a:xfrm>
              <a:off x="4848" y="1533"/>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4973" name="Text Box 29"/>
            <p:cNvSpPr txBox="1">
              <a:spLocks noChangeArrowheads="1"/>
            </p:cNvSpPr>
            <p:nvPr/>
          </p:nvSpPr>
          <p:spPr bwMode="auto">
            <a:xfrm>
              <a:off x="4848" y="1782"/>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4974" name="Text Box 30"/>
            <p:cNvSpPr txBox="1">
              <a:spLocks noChangeArrowheads="1"/>
            </p:cNvSpPr>
            <p:nvPr/>
          </p:nvSpPr>
          <p:spPr bwMode="auto">
            <a:xfrm>
              <a:off x="4848" y="2030"/>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4975" name="Text Box 31"/>
            <p:cNvSpPr txBox="1">
              <a:spLocks noChangeArrowheads="1"/>
            </p:cNvSpPr>
            <p:nvPr/>
          </p:nvSpPr>
          <p:spPr bwMode="auto">
            <a:xfrm>
              <a:off x="4848" y="2280"/>
              <a:ext cx="768" cy="30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4976" name="Text Box 32"/>
            <p:cNvSpPr txBox="1">
              <a:spLocks noChangeArrowheads="1"/>
            </p:cNvSpPr>
            <p:nvPr/>
          </p:nvSpPr>
          <p:spPr bwMode="auto">
            <a:xfrm>
              <a:off x="4848" y="2529"/>
              <a:ext cx="768" cy="3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4977" name="Rectangle 33"/>
            <p:cNvSpPr>
              <a:spLocks noChangeArrowheads="1"/>
            </p:cNvSpPr>
            <p:nvPr/>
          </p:nvSpPr>
          <p:spPr bwMode="auto">
            <a:xfrm>
              <a:off x="3168" y="1489"/>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4978" name="Rectangle 34"/>
            <p:cNvSpPr>
              <a:spLocks noChangeArrowheads="1"/>
            </p:cNvSpPr>
            <p:nvPr/>
          </p:nvSpPr>
          <p:spPr bwMode="auto">
            <a:xfrm>
              <a:off x="3168" y="1727"/>
              <a:ext cx="412" cy="2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4998" name="Group 54"/>
          <p:cNvGrpSpPr>
            <a:grpSpLocks/>
          </p:cNvGrpSpPr>
          <p:nvPr/>
        </p:nvGrpSpPr>
        <p:grpSpPr bwMode="auto">
          <a:xfrm>
            <a:off x="2057400" y="2133600"/>
            <a:ext cx="1752600" cy="2667000"/>
            <a:chOff x="336" y="960"/>
            <a:chExt cx="1104" cy="2256"/>
          </a:xfrm>
        </p:grpSpPr>
        <p:grpSp>
          <p:nvGrpSpPr>
            <p:cNvPr id="594979" name="Group 35"/>
            <p:cNvGrpSpPr>
              <a:grpSpLocks/>
            </p:cNvGrpSpPr>
            <p:nvPr/>
          </p:nvGrpSpPr>
          <p:grpSpPr bwMode="auto">
            <a:xfrm>
              <a:off x="336" y="960"/>
              <a:ext cx="432" cy="2256"/>
              <a:chOff x="3984" y="1008"/>
              <a:chExt cx="1584" cy="2256"/>
            </a:xfrm>
          </p:grpSpPr>
          <p:sp>
            <p:nvSpPr>
              <p:cNvPr id="594980"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4981"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4982"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4983"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4984"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4985"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4986"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4987"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4988" name="Group 44"/>
            <p:cNvGrpSpPr>
              <a:grpSpLocks/>
            </p:cNvGrpSpPr>
            <p:nvPr/>
          </p:nvGrpSpPr>
          <p:grpSpPr bwMode="auto">
            <a:xfrm>
              <a:off x="768" y="960"/>
              <a:ext cx="672" cy="2256"/>
              <a:chOff x="3984" y="1008"/>
              <a:chExt cx="1584" cy="2256"/>
            </a:xfrm>
          </p:grpSpPr>
          <p:sp>
            <p:nvSpPr>
              <p:cNvPr id="594989"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456</a:t>
                </a:r>
              </a:p>
            </p:txBody>
          </p:sp>
          <p:sp>
            <p:nvSpPr>
              <p:cNvPr id="594990"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0x124</a:t>
                </a:r>
              </a:p>
            </p:txBody>
          </p:sp>
          <p:sp>
            <p:nvSpPr>
              <p:cNvPr id="594991"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0x120</a:t>
                </a:r>
              </a:p>
            </p:txBody>
          </p:sp>
          <p:sp>
            <p:nvSpPr>
              <p:cNvPr id="594992"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solidFill>
                      <a:srgbClr val="CC0000"/>
                    </a:solidFill>
                    <a:latin typeface="Courier New" panose="02070309020205020404" pitchFamily="49" charset="0"/>
                  </a:rPr>
                  <a:t>123</a:t>
                </a:r>
              </a:p>
            </p:txBody>
          </p:sp>
          <p:sp>
            <p:nvSpPr>
              <p:cNvPr id="594993"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4994"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4995"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4996"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13395181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ChangeArrowheads="1"/>
          </p:cNvSpPr>
          <p:nvPr>
            <p:ph type="title"/>
          </p:nvPr>
        </p:nvSpPr>
        <p:spPr/>
        <p:txBody>
          <a:bodyPr/>
          <a:lstStyle/>
          <a:p>
            <a:r>
              <a:rPr lang="en-US" altLang="en-US" sz="3600" dirty="0">
                <a:solidFill>
                  <a:srgbClr val="0070C0"/>
                </a:solidFill>
              </a:rPr>
              <a:t>Understanding Swap</a:t>
            </a:r>
          </a:p>
        </p:txBody>
      </p:sp>
      <p:sp>
        <p:nvSpPr>
          <p:cNvPr id="2" name="Content Placeholder 1"/>
          <p:cNvSpPr>
            <a:spLocks noGrp="1"/>
          </p:cNvSpPr>
          <p:nvPr>
            <p:ph idx="1"/>
          </p:nvPr>
        </p:nvSpPr>
        <p:spPr/>
        <p:txBody>
          <a:bodyPr/>
          <a:lstStyle/>
          <a:p>
            <a:endParaRPr lang="en-US"/>
          </a:p>
        </p:txBody>
      </p:sp>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5A3322CF-0B32-41D8-A79E-AD7DC7013F84}" type="slidenum">
              <a:rPr lang="en-US" altLang="en-US"/>
              <a:pPr/>
              <a:t>69</a:t>
            </a:fld>
            <a:endParaRPr lang="en-US" altLang="en-US"/>
          </a:p>
        </p:txBody>
      </p:sp>
      <p:sp>
        <p:nvSpPr>
          <p:cNvPr id="595971" name="Rectangle 3"/>
          <p:cNvSpPr>
            <a:spLocks noChangeArrowheads="1"/>
          </p:cNvSpPr>
          <p:nvPr/>
        </p:nvSpPr>
        <p:spPr bwMode="auto">
          <a:xfrm>
            <a:off x="41148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%eax,(%edx)	# *xp = eax</a:t>
            </a:r>
          </a:p>
          <a:p>
            <a:pPr eaLnBrk="0" hangingPunct="0">
              <a:lnSpc>
                <a:spcPct val="120000"/>
              </a:lnSpc>
            </a:pPr>
            <a:r>
              <a:rPr lang="en-US" altLang="en-US" sz="1400" b="1">
                <a:latin typeface="Courier New" panose="02070309020205020404" pitchFamily="49" charset="0"/>
              </a:rPr>
              <a:t>	movl %ebx,(%ecx)	# *yp = ebx </a:t>
            </a:r>
          </a:p>
        </p:txBody>
      </p:sp>
      <p:grpSp>
        <p:nvGrpSpPr>
          <p:cNvPr id="596021" name="Group 53"/>
          <p:cNvGrpSpPr>
            <a:grpSpLocks/>
          </p:cNvGrpSpPr>
          <p:nvPr/>
        </p:nvGrpSpPr>
        <p:grpSpPr bwMode="auto">
          <a:xfrm>
            <a:off x="6477000" y="1676400"/>
            <a:ext cx="3962400" cy="2762024"/>
            <a:chOff x="3120" y="32"/>
            <a:chExt cx="2496" cy="2810"/>
          </a:xfrm>
        </p:grpSpPr>
        <p:sp>
          <p:nvSpPr>
            <p:cNvPr id="595972"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5973"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5974"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5975"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5976"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5977" name="Text Box 9"/>
            <p:cNvSpPr txBox="1">
              <a:spLocks noChangeArrowheads="1"/>
            </p:cNvSpPr>
            <p:nvPr/>
          </p:nvSpPr>
          <p:spPr bwMode="auto">
            <a:xfrm>
              <a:off x="3120" y="2285"/>
              <a:ext cx="387"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5978" name="Text Box 10"/>
            <p:cNvSpPr txBox="1">
              <a:spLocks noChangeArrowheads="1"/>
            </p:cNvSpPr>
            <p:nvPr/>
          </p:nvSpPr>
          <p:spPr bwMode="auto">
            <a:xfrm>
              <a:off x="3792" y="223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5979" name="Text Box 11"/>
            <p:cNvSpPr txBox="1">
              <a:spLocks noChangeArrowheads="1"/>
            </p:cNvSpPr>
            <p:nvPr/>
          </p:nvSpPr>
          <p:spPr bwMode="auto">
            <a:xfrm>
              <a:off x="3792" y="1998"/>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5980" name="Text Box 12"/>
            <p:cNvSpPr txBox="1">
              <a:spLocks noChangeArrowheads="1"/>
            </p:cNvSpPr>
            <p:nvPr/>
          </p:nvSpPr>
          <p:spPr bwMode="auto">
            <a:xfrm>
              <a:off x="3792" y="175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5981" name="Text Box 13"/>
            <p:cNvSpPr txBox="1">
              <a:spLocks noChangeArrowheads="1"/>
            </p:cNvSpPr>
            <p:nvPr/>
          </p:nvSpPr>
          <p:spPr bwMode="auto">
            <a:xfrm>
              <a:off x="3792" y="1516"/>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5982" name="Text Box 14"/>
            <p:cNvSpPr txBox="1">
              <a:spLocks noChangeArrowheads="1"/>
            </p:cNvSpPr>
            <p:nvPr/>
          </p:nvSpPr>
          <p:spPr bwMode="auto">
            <a:xfrm>
              <a:off x="3552" y="1232"/>
              <a:ext cx="441"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5983"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5984" name="Text Box 16"/>
            <p:cNvSpPr txBox="1">
              <a:spLocks noChangeArrowheads="1"/>
            </p:cNvSpPr>
            <p:nvPr/>
          </p:nvSpPr>
          <p:spPr bwMode="auto">
            <a:xfrm>
              <a:off x="3792" y="2477"/>
              <a:ext cx="319"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5985"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solidFill>
                    <a:srgbClr val="CC0000"/>
                  </a:solidFill>
                  <a:latin typeface="Courier New" panose="02070309020205020404" pitchFamily="49" charset="0"/>
                </a:rPr>
                <a:t>456</a:t>
              </a:r>
            </a:p>
          </p:txBody>
        </p:sp>
        <p:sp>
          <p:nvSpPr>
            <p:cNvPr id="595986"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5987"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5988"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5989"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5990" name="Text Box 22"/>
            <p:cNvSpPr txBox="1">
              <a:spLocks noChangeArrowheads="1"/>
            </p:cNvSpPr>
            <p:nvPr/>
          </p:nvSpPr>
          <p:spPr bwMode="auto">
            <a:xfrm>
              <a:off x="4800" y="32"/>
              <a:ext cx="5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5991" name="Text Box 23"/>
            <p:cNvSpPr txBox="1">
              <a:spLocks noChangeArrowheads="1"/>
            </p:cNvSpPr>
            <p:nvPr/>
          </p:nvSpPr>
          <p:spPr bwMode="auto">
            <a:xfrm>
              <a:off x="4848" y="289"/>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5992" name="Text Box 24"/>
            <p:cNvSpPr txBox="1">
              <a:spLocks noChangeArrowheads="1"/>
            </p:cNvSpPr>
            <p:nvPr/>
          </p:nvSpPr>
          <p:spPr bwMode="auto">
            <a:xfrm>
              <a:off x="4848" y="538"/>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5993" name="Text Box 25"/>
            <p:cNvSpPr txBox="1">
              <a:spLocks noChangeArrowheads="1"/>
            </p:cNvSpPr>
            <p:nvPr/>
          </p:nvSpPr>
          <p:spPr bwMode="auto">
            <a:xfrm>
              <a:off x="4848" y="786"/>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5994" name="Text Box 26"/>
            <p:cNvSpPr txBox="1">
              <a:spLocks noChangeArrowheads="1"/>
            </p:cNvSpPr>
            <p:nvPr/>
          </p:nvSpPr>
          <p:spPr bwMode="auto">
            <a:xfrm>
              <a:off x="4848" y="1035"/>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5995" name="Text Box 27"/>
            <p:cNvSpPr txBox="1">
              <a:spLocks noChangeArrowheads="1"/>
            </p:cNvSpPr>
            <p:nvPr/>
          </p:nvSpPr>
          <p:spPr bwMode="auto">
            <a:xfrm>
              <a:off x="4848" y="1284"/>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5996" name="Text Box 28"/>
            <p:cNvSpPr txBox="1">
              <a:spLocks noChangeArrowheads="1"/>
            </p:cNvSpPr>
            <p:nvPr/>
          </p:nvSpPr>
          <p:spPr bwMode="auto">
            <a:xfrm>
              <a:off x="4848" y="1532"/>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5997" name="Text Box 29"/>
            <p:cNvSpPr txBox="1">
              <a:spLocks noChangeArrowheads="1"/>
            </p:cNvSpPr>
            <p:nvPr/>
          </p:nvSpPr>
          <p:spPr bwMode="auto">
            <a:xfrm>
              <a:off x="4848" y="1783"/>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5998" name="Text Box 30"/>
            <p:cNvSpPr txBox="1">
              <a:spLocks noChangeArrowheads="1"/>
            </p:cNvSpPr>
            <p:nvPr/>
          </p:nvSpPr>
          <p:spPr bwMode="auto">
            <a:xfrm>
              <a:off x="4848" y="2031"/>
              <a:ext cx="768" cy="31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5999" name="Text Box 31"/>
            <p:cNvSpPr txBox="1">
              <a:spLocks noChangeArrowheads="1"/>
            </p:cNvSpPr>
            <p:nvPr/>
          </p:nvSpPr>
          <p:spPr bwMode="auto">
            <a:xfrm>
              <a:off x="4848" y="2280"/>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6000" name="Text Box 32"/>
            <p:cNvSpPr txBox="1">
              <a:spLocks noChangeArrowheads="1"/>
            </p:cNvSpPr>
            <p:nvPr/>
          </p:nvSpPr>
          <p:spPr bwMode="auto">
            <a:xfrm>
              <a:off x="4848" y="2529"/>
              <a:ext cx="768" cy="3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6001" name="Rectangle 33"/>
            <p:cNvSpPr>
              <a:spLocks noChangeArrowheads="1"/>
            </p:cNvSpPr>
            <p:nvPr/>
          </p:nvSpPr>
          <p:spPr bwMode="auto">
            <a:xfrm>
              <a:off x="3168" y="1489"/>
              <a:ext cx="412" cy="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6002" name="Rectangle 34"/>
            <p:cNvSpPr>
              <a:spLocks noChangeArrowheads="1"/>
            </p:cNvSpPr>
            <p:nvPr/>
          </p:nvSpPr>
          <p:spPr bwMode="auto">
            <a:xfrm>
              <a:off x="3168" y="1728"/>
              <a:ext cx="412" cy="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6022" name="Group 54"/>
          <p:cNvGrpSpPr>
            <a:grpSpLocks/>
          </p:cNvGrpSpPr>
          <p:nvPr/>
        </p:nvGrpSpPr>
        <p:grpSpPr bwMode="auto">
          <a:xfrm>
            <a:off x="2057400" y="1905000"/>
            <a:ext cx="1752600" cy="2667000"/>
            <a:chOff x="336" y="960"/>
            <a:chExt cx="1104" cy="2256"/>
          </a:xfrm>
        </p:grpSpPr>
        <p:grpSp>
          <p:nvGrpSpPr>
            <p:cNvPr id="596003" name="Group 35"/>
            <p:cNvGrpSpPr>
              <a:grpSpLocks/>
            </p:cNvGrpSpPr>
            <p:nvPr/>
          </p:nvGrpSpPr>
          <p:grpSpPr bwMode="auto">
            <a:xfrm>
              <a:off x="336" y="960"/>
              <a:ext cx="432" cy="2256"/>
              <a:chOff x="3984" y="1008"/>
              <a:chExt cx="1584" cy="2256"/>
            </a:xfrm>
          </p:grpSpPr>
          <p:sp>
            <p:nvSpPr>
              <p:cNvPr id="596004"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6005"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6006"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6007"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6008"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6009"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6010"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6011"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6012" name="Group 44"/>
            <p:cNvGrpSpPr>
              <a:grpSpLocks/>
            </p:cNvGrpSpPr>
            <p:nvPr/>
          </p:nvGrpSpPr>
          <p:grpSpPr bwMode="auto">
            <a:xfrm>
              <a:off x="768" y="960"/>
              <a:ext cx="672" cy="2256"/>
              <a:chOff x="3984" y="1008"/>
              <a:chExt cx="1584" cy="2256"/>
            </a:xfrm>
          </p:grpSpPr>
          <p:sp>
            <p:nvSpPr>
              <p:cNvPr id="596013"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456</a:t>
                </a:r>
              </a:p>
            </p:txBody>
          </p:sp>
          <p:sp>
            <p:nvSpPr>
              <p:cNvPr id="596014"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0x124</a:t>
                </a:r>
              </a:p>
            </p:txBody>
          </p:sp>
          <p:sp>
            <p:nvSpPr>
              <p:cNvPr id="596015"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0x120</a:t>
                </a:r>
              </a:p>
            </p:txBody>
          </p:sp>
          <p:sp>
            <p:nvSpPr>
              <p:cNvPr id="596016"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123</a:t>
                </a:r>
              </a:p>
            </p:txBody>
          </p:sp>
          <p:sp>
            <p:nvSpPr>
              <p:cNvPr id="596017"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6018"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6019"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6020"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1013329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History</a:t>
            </a:r>
          </a:p>
        </p:txBody>
      </p:sp>
      <p:sp>
        <p:nvSpPr>
          <p:cNvPr id="4" name="Date Placeholder 3"/>
          <p:cNvSpPr>
            <a:spLocks noGrp="1"/>
          </p:cNvSpPr>
          <p:nvPr>
            <p:ph type="dt" sz="half" idx="10"/>
          </p:nvPr>
        </p:nvSpPr>
        <p:spPr/>
        <p:txBody>
          <a:bodyPr/>
          <a:lstStyle/>
          <a:p>
            <a:r>
              <a:rPr lang="en-US"/>
              <a:t>CS5250 - 2021/2022 Sem 2</a:t>
            </a:r>
          </a:p>
        </p:txBody>
      </p:sp>
      <p:sp>
        <p:nvSpPr>
          <p:cNvPr id="5" name="Slide Number Placeholder 4"/>
          <p:cNvSpPr>
            <a:spLocks noGrp="1"/>
          </p:cNvSpPr>
          <p:nvPr>
            <p:ph type="sldNum" sz="quarter" idx="12"/>
          </p:nvPr>
        </p:nvSpPr>
        <p:spPr/>
        <p:txBody>
          <a:bodyPr/>
          <a:lstStyle/>
          <a:p>
            <a:fld id="{C0221946-E666-429D-8E26-56511FEE7E21}" type="slidenum">
              <a:rPr lang="en-US" smtClean="0"/>
              <a:t>7</a:t>
            </a:fld>
            <a:endParaRPr lang="en-US"/>
          </a:p>
        </p:txBody>
      </p:sp>
      <p:pic>
        <p:nvPicPr>
          <p:cNvPr id="6" name="Picture 5"/>
          <p:cNvPicPr>
            <a:picLocks noChangeAspect="1"/>
          </p:cNvPicPr>
          <p:nvPr/>
        </p:nvPicPr>
        <p:blipFill>
          <a:blip r:embed="rId3"/>
          <a:stretch>
            <a:fillRect/>
          </a:stretch>
        </p:blipFill>
        <p:spPr>
          <a:xfrm>
            <a:off x="2131541" y="1310967"/>
            <a:ext cx="8149281" cy="5011187"/>
          </a:xfrm>
          <a:prstGeom prst="rect">
            <a:avLst/>
          </a:prstGeom>
        </p:spPr>
      </p:pic>
    </p:spTree>
    <p:extLst>
      <p:ext uri="{BB962C8B-B14F-4D97-AF65-F5344CB8AC3E}">
        <p14:creationId xmlns:p14="http://schemas.microsoft.com/office/powerpoint/2010/main" val="11516776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4" name="Rectangle 2"/>
          <p:cNvSpPr>
            <a:spLocks noGrp="1" noChangeArrowheads="1"/>
          </p:cNvSpPr>
          <p:nvPr>
            <p:ph type="title"/>
          </p:nvPr>
        </p:nvSpPr>
        <p:spPr/>
        <p:txBody>
          <a:bodyPr/>
          <a:lstStyle/>
          <a:p>
            <a:r>
              <a:rPr lang="en-US" altLang="en-US" sz="3600" dirty="0">
                <a:solidFill>
                  <a:srgbClr val="0070C0"/>
                </a:solidFill>
              </a:rPr>
              <a:t>Understanding Swap</a:t>
            </a:r>
          </a:p>
        </p:txBody>
      </p:sp>
      <p:sp>
        <p:nvSpPr>
          <p:cNvPr id="2" name="Content Placeholder 1"/>
          <p:cNvSpPr>
            <a:spLocks noGrp="1"/>
          </p:cNvSpPr>
          <p:nvPr>
            <p:ph idx="1"/>
          </p:nvPr>
        </p:nvSpPr>
        <p:spPr/>
        <p:txBody>
          <a:bodyPr/>
          <a:lstStyle/>
          <a:p>
            <a:endParaRPr lang="en-US"/>
          </a:p>
        </p:txBody>
      </p:sp>
      <p:sp>
        <p:nvSpPr>
          <p:cNvPr id="55" name="Date Placeholder 2"/>
          <p:cNvSpPr>
            <a:spLocks noGrp="1"/>
          </p:cNvSpPr>
          <p:nvPr>
            <p:ph type="dt" sz="half" idx="10"/>
          </p:nvPr>
        </p:nvSpPr>
        <p:spPr/>
        <p:txBody>
          <a:bodyPr/>
          <a:lstStyle/>
          <a:p>
            <a:r>
              <a:rPr lang="en-US" altLang="en-US"/>
              <a:t>CS5250 - 2021/2022 Sem 2</a:t>
            </a:r>
          </a:p>
        </p:txBody>
      </p:sp>
      <p:sp>
        <p:nvSpPr>
          <p:cNvPr id="57" name="Slide Number Placeholder 4"/>
          <p:cNvSpPr>
            <a:spLocks noGrp="1"/>
          </p:cNvSpPr>
          <p:nvPr>
            <p:ph type="sldNum" sz="quarter" idx="12"/>
          </p:nvPr>
        </p:nvSpPr>
        <p:spPr/>
        <p:txBody>
          <a:bodyPr/>
          <a:lstStyle/>
          <a:p>
            <a:fld id="{3A844F3B-314E-44F7-875A-4C4D3B43A219}" type="slidenum">
              <a:rPr lang="en-US" altLang="en-US"/>
              <a:pPr/>
              <a:t>70</a:t>
            </a:fld>
            <a:endParaRPr lang="en-US" altLang="en-US"/>
          </a:p>
        </p:txBody>
      </p:sp>
      <p:sp>
        <p:nvSpPr>
          <p:cNvPr id="596995" name="Rectangle 3"/>
          <p:cNvSpPr>
            <a:spLocks noChangeArrowheads="1"/>
          </p:cNvSpPr>
          <p:nvPr/>
        </p:nvSpPr>
        <p:spPr bwMode="auto">
          <a:xfrm>
            <a:off x="4114800" y="4419600"/>
            <a:ext cx="5943600"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	movl 12(%ebp),%ecx	# ecx = yp</a:t>
            </a:r>
          </a:p>
          <a:p>
            <a:pPr eaLnBrk="0" hangingPunct="0">
              <a:lnSpc>
                <a:spcPct val="120000"/>
              </a:lnSpc>
            </a:pPr>
            <a:r>
              <a:rPr lang="en-US" altLang="en-US" sz="1400" b="1">
                <a:latin typeface="Courier New" panose="02070309020205020404" pitchFamily="49" charset="0"/>
              </a:rPr>
              <a:t>	movl 8(%ebp),%edx	# edx = xp</a:t>
            </a:r>
          </a:p>
          <a:p>
            <a:pPr eaLnBrk="0" hangingPunct="0">
              <a:lnSpc>
                <a:spcPct val="120000"/>
              </a:lnSpc>
            </a:pPr>
            <a:r>
              <a:rPr lang="en-US" altLang="en-US" sz="1400" b="1">
                <a:latin typeface="Courier New" panose="02070309020205020404" pitchFamily="49" charset="0"/>
              </a:rPr>
              <a:t>	movl (%ecx),%eax	# eax = *yp (t1)</a:t>
            </a:r>
          </a:p>
          <a:p>
            <a:pPr eaLnBrk="0" hangingPunct="0">
              <a:lnSpc>
                <a:spcPct val="120000"/>
              </a:lnSpc>
            </a:pPr>
            <a:r>
              <a:rPr lang="en-US" altLang="en-US" sz="1400" b="1">
                <a:latin typeface="Courier New" panose="02070309020205020404" pitchFamily="49" charset="0"/>
              </a:rPr>
              <a:t>	movl (%edx),%ebx	# ebx = *xp (t0)</a:t>
            </a:r>
          </a:p>
          <a:p>
            <a:pPr eaLnBrk="0" hangingPunct="0">
              <a:lnSpc>
                <a:spcPct val="120000"/>
              </a:lnSpc>
            </a:pPr>
            <a:r>
              <a:rPr lang="en-US" altLang="en-US" sz="1400" b="1">
                <a:latin typeface="Courier New" panose="02070309020205020404" pitchFamily="49" charset="0"/>
              </a:rPr>
              <a:t>	movl %eax,(%edx)	# *xp = eax</a:t>
            </a:r>
          </a:p>
          <a:p>
            <a:pPr eaLnBrk="0" hangingPunct="0">
              <a:lnSpc>
                <a:spcPct val="120000"/>
              </a:lnSpc>
            </a:pPr>
            <a:r>
              <a:rPr lang="en-US" altLang="en-US" sz="1400" b="1">
                <a:latin typeface="Courier New" panose="02070309020205020404" pitchFamily="49" charset="0"/>
              </a:rPr>
              <a:t>	</a:t>
            </a:r>
            <a:r>
              <a:rPr lang="en-US" altLang="en-US" sz="1400" b="1">
                <a:solidFill>
                  <a:srgbClr val="CC0000"/>
                </a:solidFill>
                <a:latin typeface="Courier New" panose="02070309020205020404" pitchFamily="49" charset="0"/>
              </a:rPr>
              <a:t>movl %ebx,(%ecx)	# *yp = ebx</a:t>
            </a:r>
            <a:r>
              <a:rPr lang="en-US" altLang="en-US" sz="1400" b="1">
                <a:latin typeface="Courier New" panose="02070309020205020404" pitchFamily="49" charset="0"/>
              </a:rPr>
              <a:t> </a:t>
            </a:r>
          </a:p>
        </p:txBody>
      </p:sp>
      <p:grpSp>
        <p:nvGrpSpPr>
          <p:cNvPr id="597045" name="Group 53"/>
          <p:cNvGrpSpPr>
            <a:grpSpLocks/>
          </p:cNvGrpSpPr>
          <p:nvPr/>
        </p:nvGrpSpPr>
        <p:grpSpPr bwMode="auto">
          <a:xfrm>
            <a:off x="6477000" y="1752601"/>
            <a:ext cx="3962400" cy="2692089"/>
            <a:chOff x="3120" y="32"/>
            <a:chExt cx="2496" cy="2820"/>
          </a:xfrm>
        </p:grpSpPr>
        <p:sp>
          <p:nvSpPr>
            <p:cNvPr id="596996" name="Rectangle 4"/>
            <p:cNvSpPr>
              <a:spLocks noChangeArrowheads="1"/>
            </p:cNvSpPr>
            <p:nvPr/>
          </p:nvSpPr>
          <p:spPr bwMode="auto">
            <a:xfrm>
              <a:off x="4128" y="14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0x120</a:t>
              </a:r>
            </a:p>
          </p:txBody>
        </p:sp>
        <p:sp>
          <p:nvSpPr>
            <p:cNvPr id="596997" name="Rectangle 5"/>
            <p:cNvSpPr>
              <a:spLocks noChangeArrowheads="1"/>
            </p:cNvSpPr>
            <p:nvPr/>
          </p:nvSpPr>
          <p:spPr bwMode="auto">
            <a:xfrm>
              <a:off x="4128" y="17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0x124</a:t>
              </a:r>
            </a:p>
          </p:txBody>
        </p:sp>
        <p:sp>
          <p:nvSpPr>
            <p:cNvPr id="596998" name="Rectangle 6"/>
            <p:cNvSpPr>
              <a:spLocks noChangeArrowheads="1"/>
            </p:cNvSpPr>
            <p:nvPr/>
          </p:nvSpPr>
          <p:spPr bwMode="auto">
            <a:xfrm>
              <a:off x="4128" y="19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596999" name="Rectangle 7"/>
            <p:cNvSpPr>
              <a:spLocks noChangeArrowheads="1"/>
            </p:cNvSpPr>
            <p:nvPr/>
          </p:nvSpPr>
          <p:spPr bwMode="auto">
            <a:xfrm>
              <a:off x="4128" y="22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7000" name="Line 8"/>
            <p:cNvSpPr>
              <a:spLocks noChangeShapeType="1"/>
            </p:cNvSpPr>
            <p:nvPr/>
          </p:nvSpPr>
          <p:spPr bwMode="auto">
            <a:xfrm>
              <a:off x="3600" y="2352"/>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7001" name="Text Box 9"/>
            <p:cNvSpPr txBox="1">
              <a:spLocks noChangeArrowheads="1"/>
            </p:cNvSpPr>
            <p:nvPr/>
          </p:nvSpPr>
          <p:spPr bwMode="auto">
            <a:xfrm>
              <a:off x="3120" y="2285"/>
              <a:ext cx="384" cy="3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597002" name="Text Box 10"/>
            <p:cNvSpPr txBox="1">
              <a:spLocks noChangeArrowheads="1"/>
            </p:cNvSpPr>
            <p:nvPr/>
          </p:nvSpPr>
          <p:spPr bwMode="auto">
            <a:xfrm>
              <a:off x="3792" y="2237"/>
              <a:ext cx="319"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597003" name="Text Box 11"/>
            <p:cNvSpPr txBox="1">
              <a:spLocks noChangeArrowheads="1"/>
            </p:cNvSpPr>
            <p:nvPr/>
          </p:nvSpPr>
          <p:spPr bwMode="auto">
            <a:xfrm>
              <a:off x="3792" y="1998"/>
              <a:ext cx="319"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597004" name="Text Box 12"/>
            <p:cNvSpPr txBox="1">
              <a:spLocks noChangeArrowheads="1"/>
            </p:cNvSpPr>
            <p:nvPr/>
          </p:nvSpPr>
          <p:spPr bwMode="auto">
            <a:xfrm>
              <a:off x="3792" y="1756"/>
              <a:ext cx="317" cy="3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597005" name="Text Box 13"/>
            <p:cNvSpPr txBox="1">
              <a:spLocks noChangeArrowheads="1"/>
            </p:cNvSpPr>
            <p:nvPr/>
          </p:nvSpPr>
          <p:spPr bwMode="auto">
            <a:xfrm>
              <a:off x="3792" y="1517"/>
              <a:ext cx="319"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597006" name="Text Box 14"/>
            <p:cNvSpPr txBox="1">
              <a:spLocks noChangeArrowheads="1"/>
            </p:cNvSpPr>
            <p:nvPr/>
          </p:nvSpPr>
          <p:spPr bwMode="auto">
            <a:xfrm>
              <a:off x="3552" y="1233"/>
              <a:ext cx="441"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597007" name="Rectangle 15"/>
            <p:cNvSpPr>
              <a:spLocks noChangeArrowheads="1"/>
            </p:cNvSpPr>
            <p:nvPr/>
          </p:nvSpPr>
          <p:spPr bwMode="auto">
            <a:xfrm>
              <a:off x="4128" y="24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597008" name="Text Box 16"/>
            <p:cNvSpPr txBox="1">
              <a:spLocks noChangeArrowheads="1"/>
            </p:cNvSpPr>
            <p:nvPr/>
          </p:nvSpPr>
          <p:spPr bwMode="auto">
            <a:xfrm>
              <a:off x="3792" y="2477"/>
              <a:ext cx="319"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597009" name="Rectangle 17"/>
            <p:cNvSpPr>
              <a:spLocks noChangeArrowheads="1"/>
            </p:cNvSpPr>
            <p:nvPr/>
          </p:nvSpPr>
          <p:spPr bwMode="auto">
            <a:xfrm>
              <a:off x="4128" y="28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456</a:t>
              </a:r>
            </a:p>
          </p:txBody>
        </p:sp>
        <p:sp>
          <p:nvSpPr>
            <p:cNvPr id="597010" name="Rectangle 18"/>
            <p:cNvSpPr>
              <a:spLocks noChangeArrowheads="1"/>
            </p:cNvSpPr>
            <p:nvPr/>
          </p:nvSpPr>
          <p:spPr bwMode="auto">
            <a:xfrm>
              <a:off x="4128" y="52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solidFill>
                    <a:srgbClr val="CC0000"/>
                  </a:solidFill>
                  <a:latin typeface="Courier New" panose="02070309020205020404" pitchFamily="49" charset="0"/>
                </a:rPr>
                <a:t>123</a:t>
              </a:r>
            </a:p>
          </p:txBody>
        </p:sp>
        <p:sp>
          <p:nvSpPr>
            <p:cNvPr id="597011" name="Rectangle 19"/>
            <p:cNvSpPr>
              <a:spLocks noChangeArrowheads="1"/>
            </p:cNvSpPr>
            <p:nvPr/>
          </p:nvSpPr>
          <p:spPr bwMode="auto">
            <a:xfrm>
              <a:off x="4128" y="76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7012" name="Rectangle 20"/>
            <p:cNvSpPr>
              <a:spLocks noChangeArrowheads="1"/>
            </p:cNvSpPr>
            <p:nvPr/>
          </p:nvSpPr>
          <p:spPr bwMode="auto">
            <a:xfrm>
              <a:off x="4128" y="100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7013" name="Rectangle 21"/>
            <p:cNvSpPr>
              <a:spLocks noChangeArrowheads="1"/>
            </p:cNvSpPr>
            <p:nvPr/>
          </p:nvSpPr>
          <p:spPr bwMode="auto">
            <a:xfrm>
              <a:off x="4128" y="1248"/>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597014" name="Text Box 22"/>
            <p:cNvSpPr txBox="1">
              <a:spLocks noChangeArrowheads="1"/>
            </p:cNvSpPr>
            <p:nvPr/>
          </p:nvSpPr>
          <p:spPr bwMode="auto">
            <a:xfrm>
              <a:off x="4800" y="32"/>
              <a:ext cx="5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Address</a:t>
              </a:r>
            </a:p>
          </p:txBody>
        </p:sp>
        <p:sp>
          <p:nvSpPr>
            <p:cNvPr id="597015" name="Text Box 23"/>
            <p:cNvSpPr txBox="1">
              <a:spLocks noChangeArrowheads="1"/>
            </p:cNvSpPr>
            <p:nvPr/>
          </p:nvSpPr>
          <p:spPr bwMode="auto">
            <a:xfrm>
              <a:off x="4848" y="288"/>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0x124 </a:t>
              </a:r>
            </a:p>
          </p:txBody>
        </p:sp>
        <p:sp>
          <p:nvSpPr>
            <p:cNvPr id="597016" name="Text Box 24"/>
            <p:cNvSpPr txBox="1">
              <a:spLocks noChangeArrowheads="1"/>
            </p:cNvSpPr>
            <p:nvPr/>
          </p:nvSpPr>
          <p:spPr bwMode="auto">
            <a:xfrm>
              <a:off x="4848" y="538"/>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0x120 </a:t>
              </a:r>
            </a:p>
          </p:txBody>
        </p:sp>
        <p:sp>
          <p:nvSpPr>
            <p:cNvPr id="597017" name="Text Box 25"/>
            <p:cNvSpPr txBox="1">
              <a:spLocks noChangeArrowheads="1"/>
            </p:cNvSpPr>
            <p:nvPr/>
          </p:nvSpPr>
          <p:spPr bwMode="auto">
            <a:xfrm>
              <a:off x="4848" y="785"/>
              <a:ext cx="768" cy="3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0x11c </a:t>
              </a:r>
            </a:p>
          </p:txBody>
        </p:sp>
        <p:sp>
          <p:nvSpPr>
            <p:cNvPr id="597018" name="Text Box 26"/>
            <p:cNvSpPr txBox="1">
              <a:spLocks noChangeArrowheads="1"/>
            </p:cNvSpPr>
            <p:nvPr/>
          </p:nvSpPr>
          <p:spPr bwMode="auto">
            <a:xfrm>
              <a:off x="4848" y="1035"/>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0x118 </a:t>
              </a:r>
            </a:p>
          </p:txBody>
        </p:sp>
        <p:sp>
          <p:nvSpPr>
            <p:cNvPr id="597019" name="Text Box 27"/>
            <p:cNvSpPr txBox="1">
              <a:spLocks noChangeArrowheads="1"/>
            </p:cNvSpPr>
            <p:nvPr/>
          </p:nvSpPr>
          <p:spPr bwMode="auto">
            <a:xfrm>
              <a:off x="4848" y="1284"/>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0x114 </a:t>
              </a:r>
            </a:p>
          </p:txBody>
        </p:sp>
        <p:sp>
          <p:nvSpPr>
            <p:cNvPr id="597020" name="Text Box 28"/>
            <p:cNvSpPr txBox="1">
              <a:spLocks noChangeArrowheads="1"/>
            </p:cNvSpPr>
            <p:nvPr/>
          </p:nvSpPr>
          <p:spPr bwMode="auto">
            <a:xfrm>
              <a:off x="4848" y="1534"/>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0x110 </a:t>
              </a:r>
            </a:p>
          </p:txBody>
        </p:sp>
        <p:sp>
          <p:nvSpPr>
            <p:cNvPr id="597021" name="Text Box 29"/>
            <p:cNvSpPr txBox="1">
              <a:spLocks noChangeArrowheads="1"/>
            </p:cNvSpPr>
            <p:nvPr/>
          </p:nvSpPr>
          <p:spPr bwMode="auto">
            <a:xfrm>
              <a:off x="4848" y="1781"/>
              <a:ext cx="768" cy="3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0x10c</a:t>
              </a:r>
            </a:p>
          </p:txBody>
        </p:sp>
        <p:sp>
          <p:nvSpPr>
            <p:cNvPr id="597022" name="Text Box 30"/>
            <p:cNvSpPr txBox="1">
              <a:spLocks noChangeArrowheads="1"/>
            </p:cNvSpPr>
            <p:nvPr/>
          </p:nvSpPr>
          <p:spPr bwMode="auto">
            <a:xfrm>
              <a:off x="4848" y="2031"/>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0x108 </a:t>
              </a:r>
            </a:p>
          </p:txBody>
        </p:sp>
        <p:sp>
          <p:nvSpPr>
            <p:cNvPr id="597023" name="Text Box 31"/>
            <p:cNvSpPr txBox="1">
              <a:spLocks noChangeArrowheads="1"/>
            </p:cNvSpPr>
            <p:nvPr/>
          </p:nvSpPr>
          <p:spPr bwMode="auto">
            <a:xfrm>
              <a:off x="4848" y="2280"/>
              <a:ext cx="768" cy="3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0x104 </a:t>
              </a:r>
            </a:p>
          </p:txBody>
        </p:sp>
        <p:sp>
          <p:nvSpPr>
            <p:cNvPr id="597024" name="Text Box 32"/>
            <p:cNvSpPr txBox="1">
              <a:spLocks noChangeArrowheads="1"/>
            </p:cNvSpPr>
            <p:nvPr/>
          </p:nvSpPr>
          <p:spPr bwMode="auto">
            <a:xfrm>
              <a:off x="4848" y="2530"/>
              <a:ext cx="768" cy="3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sz="1400" b="1">
                  <a:latin typeface="Courier New" panose="02070309020205020404" pitchFamily="49" charset="0"/>
                </a:rPr>
                <a:t>0x100 </a:t>
              </a:r>
            </a:p>
          </p:txBody>
        </p:sp>
        <p:sp>
          <p:nvSpPr>
            <p:cNvPr id="597025" name="Rectangle 33"/>
            <p:cNvSpPr>
              <a:spLocks noChangeArrowheads="1"/>
            </p:cNvSpPr>
            <p:nvPr/>
          </p:nvSpPr>
          <p:spPr bwMode="auto">
            <a:xfrm>
              <a:off x="3168" y="1489"/>
              <a:ext cx="412" cy="2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yp</a:t>
              </a:r>
            </a:p>
          </p:txBody>
        </p:sp>
        <p:sp>
          <p:nvSpPr>
            <p:cNvPr id="597026" name="Rectangle 34"/>
            <p:cNvSpPr>
              <a:spLocks noChangeArrowheads="1"/>
            </p:cNvSpPr>
            <p:nvPr/>
          </p:nvSpPr>
          <p:spPr bwMode="auto">
            <a:xfrm>
              <a:off x="3168" y="1728"/>
              <a:ext cx="412" cy="2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spAutoFit/>
            </a:bodyPr>
            <a:lstStyle/>
            <a:p>
              <a:pPr algn="ctr" eaLnBrk="0" hangingPunct="0">
                <a:lnSpc>
                  <a:spcPct val="90000"/>
                </a:lnSpc>
              </a:pPr>
              <a:r>
                <a:rPr lang="en-US" altLang="en-US" sz="1400" b="1">
                  <a:latin typeface="Courier New" panose="02070309020205020404" pitchFamily="49" charset="0"/>
                </a:rPr>
                <a:t>xp</a:t>
              </a:r>
            </a:p>
          </p:txBody>
        </p:sp>
      </p:grpSp>
      <p:grpSp>
        <p:nvGrpSpPr>
          <p:cNvPr id="597046" name="Group 54"/>
          <p:cNvGrpSpPr>
            <a:grpSpLocks/>
          </p:cNvGrpSpPr>
          <p:nvPr/>
        </p:nvGrpSpPr>
        <p:grpSpPr bwMode="auto">
          <a:xfrm>
            <a:off x="2057400" y="2209800"/>
            <a:ext cx="1752600" cy="2362200"/>
            <a:chOff x="336" y="960"/>
            <a:chExt cx="1104" cy="2256"/>
          </a:xfrm>
        </p:grpSpPr>
        <p:grpSp>
          <p:nvGrpSpPr>
            <p:cNvPr id="597027" name="Group 35"/>
            <p:cNvGrpSpPr>
              <a:grpSpLocks/>
            </p:cNvGrpSpPr>
            <p:nvPr/>
          </p:nvGrpSpPr>
          <p:grpSpPr bwMode="auto">
            <a:xfrm>
              <a:off x="336" y="960"/>
              <a:ext cx="432" cy="2256"/>
              <a:chOff x="3984" y="1008"/>
              <a:chExt cx="1584" cy="2256"/>
            </a:xfrm>
          </p:grpSpPr>
          <p:sp>
            <p:nvSpPr>
              <p:cNvPr id="597028" name="Rectangle 36"/>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%eax</a:t>
                </a:r>
              </a:p>
            </p:txBody>
          </p:sp>
          <p:sp>
            <p:nvSpPr>
              <p:cNvPr id="597029" name="Rectangle 37"/>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%edx</a:t>
                </a:r>
              </a:p>
            </p:txBody>
          </p:sp>
          <p:sp>
            <p:nvSpPr>
              <p:cNvPr id="597030" name="Rectangle 38"/>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%ecx</a:t>
                </a:r>
              </a:p>
            </p:txBody>
          </p:sp>
          <p:sp>
            <p:nvSpPr>
              <p:cNvPr id="597031" name="Rectangle 39"/>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%ebx</a:t>
                </a:r>
              </a:p>
            </p:txBody>
          </p:sp>
          <p:sp>
            <p:nvSpPr>
              <p:cNvPr id="597032" name="Rectangle 40"/>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%esi</a:t>
                </a:r>
              </a:p>
            </p:txBody>
          </p:sp>
          <p:sp>
            <p:nvSpPr>
              <p:cNvPr id="597033" name="Rectangle 41"/>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%edi</a:t>
                </a:r>
              </a:p>
            </p:txBody>
          </p:sp>
          <p:sp>
            <p:nvSpPr>
              <p:cNvPr id="597034" name="Rectangle 42"/>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%esp</a:t>
                </a:r>
              </a:p>
            </p:txBody>
          </p:sp>
          <p:sp>
            <p:nvSpPr>
              <p:cNvPr id="597035" name="Rectangle 43"/>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%ebp</a:t>
                </a:r>
              </a:p>
            </p:txBody>
          </p:sp>
        </p:grpSp>
        <p:grpSp>
          <p:nvGrpSpPr>
            <p:cNvPr id="597036" name="Group 44"/>
            <p:cNvGrpSpPr>
              <a:grpSpLocks/>
            </p:cNvGrpSpPr>
            <p:nvPr/>
          </p:nvGrpSpPr>
          <p:grpSpPr bwMode="auto">
            <a:xfrm>
              <a:off x="768" y="960"/>
              <a:ext cx="672" cy="2256"/>
              <a:chOff x="3984" y="1008"/>
              <a:chExt cx="1584" cy="2256"/>
            </a:xfrm>
          </p:grpSpPr>
          <p:sp>
            <p:nvSpPr>
              <p:cNvPr id="597037" name="Rectangle 45"/>
              <p:cNvSpPr>
                <a:spLocks noChangeArrowheads="1"/>
              </p:cNvSpPr>
              <p:nvPr/>
            </p:nvSpPr>
            <p:spPr bwMode="auto">
              <a:xfrm>
                <a:off x="3984" y="100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456</a:t>
                </a:r>
              </a:p>
            </p:txBody>
          </p:sp>
          <p:sp>
            <p:nvSpPr>
              <p:cNvPr id="597038" name="Rectangle 46"/>
              <p:cNvSpPr>
                <a:spLocks noChangeArrowheads="1"/>
              </p:cNvSpPr>
              <p:nvPr/>
            </p:nvSpPr>
            <p:spPr bwMode="auto">
              <a:xfrm>
                <a:off x="3984" y="1296"/>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0x124</a:t>
                </a:r>
              </a:p>
            </p:txBody>
          </p:sp>
          <p:sp>
            <p:nvSpPr>
              <p:cNvPr id="597039" name="Rectangle 47"/>
              <p:cNvSpPr>
                <a:spLocks noChangeArrowheads="1"/>
              </p:cNvSpPr>
              <p:nvPr/>
            </p:nvSpPr>
            <p:spPr bwMode="auto">
              <a:xfrm>
                <a:off x="3984" y="1584"/>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0x120</a:t>
                </a:r>
              </a:p>
            </p:txBody>
          </p:sp>
          <p:sp>
            <p:nvSpPr>
              <p:cNvPr id="597040" name="Rectangle 48"/>
              <p:cNvSpPr>
                <a:spLocks noChangeArrowheads="1"/>
              </p:cNvSpPr>
              <p:nvPr/>
            </p:nvSpPr>
            <p:spPr bwMode="auto">
              <a:xfrm>
                <a:off x="3984" y="1872"/>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123</a:t>
                </a:r>
              </a:p>
            </p:txBody>
          </p:sp>
          <p:sp>
            <p:nvSpPr>
              <p:cNvPr id="597041" name="Rectangle 49"/>
              <p:cNvSpPr>
                <a:spLocks noChangeArrowheads="1"/>
              </p:cNvSpPr>
              <p:nvPr/>
            </p:nvSpPr>
            <p:spPr bwMode="auto">
              <a:xfrm>
                <a:off x="3984" y="2160"/>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7042" name="Rectangle 50"/>
              <p:cNvSpPr>
                <a:spLocks noChangeArrowheads="1"/>
              </p:cNvSpPr>
              <p:nvPr/>
            </p:nvSpPr>
            <p:spPr bwMode="auto">
              <a:xfrm>
                <a:off x="3984" y="2448"/>
                <a:ext cx="158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7043" name="Rectangle 51"/>
              <p:cNvSpPr>
                <a:spLocks noChangeArrowheads="1"/>
              </p:cNvSpPr>
              <p:nvPr/>
            </p:nvSpPr>
            <p:spPr bwMode="auto">
              <a:xfrm>
                <a:off x="3984" y="2736"/>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endParaRPr lang="en-US" altLang="en-US" sz="1400" b="1">
                  <a:latin typeface="Courier New" panose="02070309020205020404" pitchFamily="49" charset="0"/>
                </a:endParaRPr>
              </a:p>
            </p:txBody>
          </p:sp>
          <p:sp>
            <p:nvSpPr>
              <p:cNvPr id="597044" name="Rectangle 52"/>
              <p:cNvSpPr>
                <a:spLocks noChangeArrowheads="1"/>
              </p:cNvSpPr>
              <p:nvPr/>
            </p:nvSpPr>
            <p:spPr bwMode="auto">
              <a:xfrm>
                <a:off x="3984" y="3024"/>
                <a:ext cx="1584" cy="240"/>
              </a:xfrm>
              <a:prstGeom prst="rect">
                <a:avLst/>
              </a:prstGeom>
              <a:solidFill>
                <a:schemeClr val="bg2"/>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grpSp>
      </p:grpSp>
    </p:spTree>
    <p:extLst>
      <p:ext uri="{BB962C8B-B14F-4D97-AF65-F5344CB8AC3E}">
        <p14:creationId xmlns:p14="http://schemas.microsoft.com/office/powerpoint/2010/main" val="246152587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018" name="Rectangle 2"/>
          <p:cNvSpPr>
            <a:spLocks noGrp="1" noChangeArrowheads="1"/>
          </p:cNvSpPr>
          <p:nvPr>
            <p:ph type="title"/>
          </p:nvPr>
        </p:nvSpPr>
        <p:spPr/>
        <p:txBody>
          <a:bodyPr/>
          <a:lstStyle/>
          <a:p>
            <a:r>
              <a:rPr lang="en-US" altLang="en-US" sz="3600" dirty="0">
                <a:solidFill>
                  <a:srgbClr val="0070C0"/>
                </a:solidFill>
              </a:rPr>
              <a:t>Indexed Addressing Modes</a:t>
            </a:r>
          </a:p>
        </p:txBody>
      </p:sp>
      <p:sp>
        <p:nvSpPr>
          <p:cNvPr id="598019" name="Rectangle 3"/>
          <p:cNvSpPr>
            <a:spLocks noGrp="1" noChangeArrowheads="1"/>
          </p:cNvSpPr>
          <p:nvPr>
            <p:ph idx="1"/>
          </p:nvPr>
        </p:nvSpPr>
        <p:spPr/>
        <p:txBody>
          <a:bodyPr/>
          <a:lstStyle/>
          <a:p>
            <a:pPr marL="223838" indent="-223838" defTabSz="895350">
              <a:tabLst>
                <a:tab pos="1206500" algn="l"/>
                <a:tab pos="3657600" algn="l"/>
              </a:tabLst>
            </a:pPr>
            <a:r>
              <a:rPr lang="en-US" altLang="en-US" sz="2000"/>
              <a:t>Most General Form</a:t>
            </a:r>
          </a:p>
          <a:p>
            <a:pPr marL="223838" indent="-223838" defTabSz="895350">
              <a:tabLst>
                <a:tab pos="1206500" algn="l"/>
                <a:tab pos="3657600" algn="l"/>
              </a:tabLst>
            </a:pPr>
            <a:r>
              <a:rPr lang="en-US" altLang="en-US" sz="2000"/>
              <a:t>	D(Rb,Ri,S)	Mem[Reg[Rb]+S*Reg[Ri]+ D]</a:t>
            </a:r>
          </a:p>
          <a:p>
            <a:pPr marL="560388" lvl="1" indent="-222250" defTabSz="895350">
              <a:tabLst>
                <a:tab pos="1206500" algn="l"/>
                <a:tab pos="3657600" algn="l"/>
              </a:tabLst>
            </a:pPr>
            <a:r>
              <a:rPr lang="en-US" altLang="en-US" sz="1800"/>
              <a:t>D: 	Constant “displacement” 1, 2, or 4 bytes</a:t>
            </a:r>
          </a:p>
          <a:p>
            <a:pPr marL="560388" lvl="1" indent="-222250" defTabSz="895350">
              <a:tabLst>
                <a:tab pos="1206500" algn="l"/>
                <a:tab pos="3657600" algn="l"/>
              </a:tabLst>
            </a:pPr>
            <a:r>
              <a:rPr lang="en-US" altLang="en-US" sz="1800"/>
              <a:t>Rb: 	Base register: Any of 8 integer registers</a:t>
            </a:r>
          </a:p>
          <a:p>
            <a:pPr marL="560388" lvl="1" indent="-222250" defTabSz="895350">
              <a:tabLst>
                <a:tab pos="1206500" algn="l"/>
                <a:tab pos="3657600" algn="l"/>
              </a:tabLst>
            </a:pPr>
            <a:r>
              <a:rPr lang="en-US" altLang="en-US" sz="1800"/>
              <a:t>Ri:	Index register: Any, except for </a:t>
            </a:r>
            <a:r>
              <a:rPr lang="en-US" altLang="en-US" sz="1800">
                <a:latin typeface="Courier New" panose="02070309020205020404" pitchFamily="49" charset="0"/>
              </a:rPr>
              <a:t>%esp</a:t>
            </a:r>
          </a:p>
          <a:p>
            <a:pPr marL="839788" lvl="2" indent="-165100" defTabSz="895350">
              <a:tabLst>
                <a:tab pos="1206500" algn="l"/>
                <a:tab pos="3657600" algn="l"/>
              </a:tabLst>
            </a:pPr>
            <a:r>
              <a:rPr lang="en-US" altLang="en-US" sz="1600"/>
              <a:t>Unlikely you’d use </a:t>
            </a:r>
            <a:r>
              <a:rPr lang="en-US" altLang="en-US" sz="1600">
                <a:latin typeface="Courier New" panose="02070309020205020404" pitchFamily="49" charset="0"/>
              </a:rPr>
              <a:t>%ebp</a:t>
            </a:r>
            <a:r>
              <a:rPr lang="en-US" altLang="en-US" sz="1600" b="1"/>
              <a:t>,</a:t>
            </a:r>
            <a:r>
              <a:rPr lang="en-US" altLang="en-US" sz="1600"/>
              <a:t> either</a:t>
            </a:r>
          </a:p>
          <a:p>
            <a:pPr marL="560388" lvl="1" indent="-222250" defTabSz="895350">
              <a:tabLst>
                <a:tab pos="1206500" algn="l"/>
                <a:tab pos="3657600" algn="l"/>
              </a:tabLst>
            </a:pPr>
            <a:r>
              <a:rPr lang="en-US" altLang="en-US" sz="1800"/>
              <a:t>S: 	Scale: 1, 2, 4, or 8</a:t>
            </a:r>
          </a:p>
          <a:p>
            <a:pPr marL="560388" lvl="1" indent="-222250" defTabSz="895350">
              <a:tabLst>
                <a:tab pos="1206500" algn="l"/>
                <a:tab pos="3657600" algn="l"/>
              </a:tabLst>
            </a:pPr>
            <a:endParaRPr lang="en-US" altLang="en-US" sz="1800"/>
          </a:p>
          <a:p>
            <a:pPr marL="223838" indent="-223838" defTabSz="895350">
              <a:tabLst>
                <a:tab pos="1206500" algn="l"/>
                <a:tab pos="3657600" algn="l"/>
              </a:tabLst>
            </a:pPr>
            <a:r>
              <a:rPr lang="en-US" altLang="en-US" sz="2000"/>
              <a:t>Special Cases</a:t>
            </a:r>
          </a:p>
          <a:p>
            <a:pPr marL="223838" indent="-223838" defTabSz="895350">
              <a:buNone/>
              <a:tabLst>
                <a:tab pos="1206500" algn="l"/>
                <a:tab pos="3657600" algn="l"/>
              </a:tabLst>
            </a:pPr>
            <a:r>
              <a:rPr lang="en-US" altLang="en-US" sz="2000"/>
              <a:t>		(Rb,Ri)	Mem[Reg[Rb]+Reg[Ri]]</a:t>
            </a:r>
          </a:p>
          <a:p>
            <a:pPr marL="223838" indent="-223838" defTabSz="895350">
              <a:buNone/>
              <a:tabLst>
                <a:tab pos="1206500" algn="l"/>
                <a:tab pos="3657600" algn="l"/>
              </a:tabLst>
            </a:pPr>
            <a:r>
              <a:rPr lang="en-US" altLang="en-US" sz="2000"/>
              <a:t>		D(Rb,Ri)	Mem[Reg[Rb]+Reg[Ri]+D]</a:t>
            </a:r>
          </a:p>
          <a:p>
            <a:pPr marL="223838" indent="-223838" defTabSz="895350">
              <a:buNone/>
              <a:tabLst>
                <a:tab pos="1206500" algn="l"/>
                <a:tab pos="3657600" algn="l"/>
              </a:tabLst>
            </a:pPr>
            <a:r>
              <a:rPr lang="en-US" altLang="en-US" sz="2000"/>
              <a:t>		(Rb,Ri,S)	Mem[Reg[Rb]+S*Reg[Ri]]</a:t>
            </a:r>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173E003E-5921-4222-8925-356D448BE448}" type="slidenum">
              <a:rPr lang="en-US" altLang="en-US"/>
              <a:pPr/>
              <a:t>71</a:t>
            </a:fld>
            <a:endParaRPr lang="en-US" altLang="en-US"/>
          </a:p>
        </p:txBody>
      </p:sp>
    </p:spTree>
    <p:extLst>
      <p:ext uri="{BB962C8B-B14F-4D97-AF65-F5344CB8AC3E}">
        <p14:creationId xmlns:p14="http://schemas.microsoft.com/office/powerpoint/2010/main" val="221483684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Date Placeholder 2"/>
          <p:cNvSpPr>
            <a:spLocks noGrp="1"/>
          </p:cNvSpPr>
          <p:nvPr>
            <p:ph type="dt" sz="half" idx="10"/>
          </p:nvPr>
        </p:nvSpPr>
        <p:spPr/>
        <p:txBody>
          <a:bodyPr/>
          <a:lstStyle/>
          <a:p>
            <a:r>
              <a:rPr lang="en-US" altLang="en-US"/>
              <a:t>CS5250 - 2021/2022 Sem 2</a:t>
            </a:r>
          </a:p>
        </p:txBody>
      </p:sp>
      <p:sp>
        <p:nvSpPr>
          <p:cNvPr id="35" name="Slide Number Placeholder 4"/>
          <p:cNvSpPr>
            <a:spLocks noGrp="1"/>
          </p:cNvSpPr>
          <p:nvPr>
            <p:ph type="sldNum" sz="quarter" idx="12"/>
          </p:nvPr>
        </p:nvSpPr>
        <p:spPr/>
        <p:txBody>
          <a:bodyPr/>
          <a:lstStyle/>
          <a:p>
            <a:fld id="{6FEB9817-DD1B-41ED-BE2B-2F518A81817D}" type="slidenum">
              <a:rPr lang="en-US" altLang="en-US"/>
              <a:pPr/>
              <a:t>72</a:t>
            </a:fld>
            <a:endParaRPr lang="en-US" altLang="en-US"/>
          </a:p>
        </p:txBody>
      </p:sp>
      <p:sp>
        <p:nvSpPr>
          <p:cNvPr id="599042" name="Rectangle 2"/>
          <p:cNvSpPr>
            <a:spLocks noGrp="1" noChangeArrowheads="1"/>
          </p:cNvSpPr>
          <p:nvPr>
            <p:ph type="title"/>
          </p:nvPr>
        </p:nvSpPr>
        <p:spPr/>
        <p:txBody>
          <a:bodyPr/>
          <a:lstStyle/>
          <a:p>
            <a:r>
              <a:rPr lang="en-US" altLang="en-US" sz="3600" dirty="0">
                <a:solidFill>
                  <a:srgbClr val="0070C0"/>
                </a:solidFill>
              </a:rPr>
              <a:t>Address Computation Examples</a:t>
            </a:r>
          </a:p>
        </p:txBody>
      </p:sp>
      <p:sp>
        <p:nvSpPr>
          <p:cNvPr id="599043" name="Rectangle 3"/>
          <p:cNvSpPr>
            <a:spLocks noChangeArrowheads="1"/>
          </p:cNvSpPr>
          <p:nvPr/>
        </p:nvSpPr>
        <p:spPr bwMode="auto">
          <a:xfrm>
            <a:off x="5334000" y="1600200"/>
            <a:ext cx="685800" cy="38100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b="1">
                <a:latin typeface="Courier New" panose="02070309020205020404" pitchFamily="49" charset="0"/>
              </a:rPr>
              <a:t>%edx</a:t>
            </a:r>
          </a:p>
        </p:txBody>
      </p:sp>
      <p:sp>
        <p:nvSpPr>
          <p:cNvPr id="599044" name="Rectangle 4"/>
          <p:cNvSpPr>
            <a:spLocks noChangeArrowheads="1"/>
          </p:cNvSpPr>
          <p:nvPr/>
        </p:nvSpPr>
        <p:spPr bwMode="auto">
          <a:xfrm>
            <a:off x="5334000" y="2057400"/>
            <a:ext cx="685800" cy="38100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b="1">
                <a:latin typeface="Courier New" panose="02070309020205020404" pitchFamily="49" charset="0"/>
              </a:rPr>
              <a:t>%ecx</a:t>
            </a:r>
          </a:p>
        </p:txBody>
      </p:sp>
      <p:sp>
        <p:nvSpPr>
          <p:cNvPr id="599045" name="Rectangle 5"/>
          <p:cNvSpPr>
            <a:spLocks noChangeArrowheads="1"/>
          </p:cNvSpPr>
          <p:nvPr/>
        </p:nvSpPr>
        <p:spPr bwMode="auto">
          <a:xfrm>
            <a:off x="6019800" y="1600200"/>
            <a:ext cx="1066800" cy="38100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b="1">
                <a:latin typeface="Courier New" panose="02070309020205020404" pitchFamily="49" charset="0"/>
              </a:rPr>
              <a:t>0xf000</a:t>
            </a:r>
          </a:p>
        </p:txBody>
      </p:sp>
      <p:sp>
        <p:nvSpPr>
          <p:cNvPr id="599046" name="Rectangle 6"/>
          <p:cNvSpPr>
            <a:spLocks noChangeArrowheads="1"/>
          </p:cNvSpPr>
          <p:nvPr/>
        </p:nvSpPr>
        <p:spPr bwMode="auto">
          <a:xfrm>
            <a:off x="6019800" y="2057400"/>
            <a:ext cx="1066800" cy="38100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b="1">
                <a:latin typeface="Courier New" panose="02070309020205020404" pitchFamily="49" charset="0"/>
              </a:rPr>
              <a:t>0x100</a:t>
            </a:r>
          </a:p>
        </p:txBody>
      </p:sp>
      <p:graphicFrame>
        <p:nvGraphicFramePr>
          <p:cNvPr id="599074" name="Group 34"/>
          <p:cNvGraphicFramePr>
            <a:graphicFrameLocks noGrp="1"/>
          </p:cNvGraphicFramePr>
          <p:nvPr/>
        </p:nvGraphicFramePr>
        <p:xfrm>
          <a:off x="2590800" y="3124201"/>
          <a:ext cx="6934200" cy="2362201"/>
        </p:xfrm>
        <a:graphic>
          <a:graphicData uri="http://schemas.openxmlformats.org/drawingml/2006/table">
            <a:tbl>
              <a:tblPr/>
              <a:tblGrid>
                <a:gridCol w="2671763">
                  <a:extLst>
                    <a:ext uri="{9D8B030D-6E8A-4147-A177-3AD203B41FA5}">
                      <a16:colId xmlns:a16="http://schemas.microsoft.com/office/drawing/2014/main" val="20000"/>
                    </a:ext>
                  </a:extLst>
                </a:gridCol>
                <a:gridCol w="2741612">
                  <a:extLst>
                    <a:ext uri="{9D8B030D-6E8A-4147-A177-3AD203B41FA5}">
                      <a16:colId xmlns:a16="http://schemas.microsoft.com/office/drawing/2014/main" val="20001"/>
                    </a:ext>
                  </a:extLst>
                </a:gridCol>
                <a:gridCol w="1520825">
                  <a:extLst>
                    <a:ext uri="{9D8B030D-6E8A-4147-A177-3AD203B41FA5}">
                      <a16:colId xmlns:a16="http://schemas.microsoft.com/office/drawing/2014/main" val="20002"/>
                    </a:ext>
                  </a:extLst>
                </a:gridCol>
              </a:tblGrid>
              <a:tr h="473075">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0" i="0" u="none" strike="noStrike" cap="none" normalizeH="0" baseline="0">
                          <a:ln>
                            <a:noFill/>
                          </a:ln>
                          <a:solidFill>
                            <a:schemeClr val="tx1"/>
                          </a:solidFill>
                          <a:effectLst/>
                          <a:latin typeface="Arial" panose="020B0604020202020204" pitchFamily="34" charset="0"/>
                        </a:rPr>
                        <a:t>Expression</a:t>
                      </a:r>
                    </a:p>
                  </a:txBody>
                  <a:tcPr marL="45720" marR="45720" horzOverflow="overflow">
                    <a:lnL w="28575"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28575"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solidFill>
                      <a:srgbClr val="FFFF99"/>
                    </a:solid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0" i="0" u="none" strike="noStrike" cap="none" normalizeH="0" baseline="0">
                          <a:ln>
                            <a:noFill/>
                          </a:ln>
                          <a:solidFill>
                            <a:schemeClr val="tx1"/>
                          </a:solidFill>
                          <a:effectLst/>
                          <a:latin typeface="Arial" panose="020B0604020202020204" pitchFamily="34" charset="0"/>
                        </a:rPr>
                        <a:t>Computation</a:t>
                      </a:r>
                    </a:p>
                  </a:txBody>
                  <a:tcPr marL="45720" marR="45720" horzOverflow="overflow">
                    <a:lnL w="12700"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28575"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solidFill>
                      <a:srgbClr val="FFFF99"/>
                    </a:solid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0" i="0" u="none" strike="noStrike" cap="none" normalizeH="0" baseline="0">
                          <a:ln>
                            <a:noFill/>
                          </a:ln>
                          <a:solidFill>
                            <a:schemeClr val="tx1"/>
                          </a:solidFill>
                          <a:effectLst/>
                          <a:latin typeface="Arial" panose="020B0604020202020204" pitchFamily="34" charset="0"/>
                        </a:rPr>
                        <a:t>Address</a:t>
                      </a:r>
                    </a:p>
                  </a:txBody>
                  <a:tcPr marL="45720" marR="45720" horzOverflow="overflow">
                    <a:lnL w="12700" cap="flat" cmpd="sng" algn="ctr">
                      <a:solidFill>
                        <a:schemeClr val="tx1"/>
                      </a:solidFill>
                      <a:prstDash val="solid"/>
                      <a:round/>
                      <a:headEnd type="none" w="med" len="med"/>
                      <a:tailEnd type="none" w="sm" len="sm"/>
                    </a:lnL>
                    <a:lnR w="28575" cap="flat" cmpd="sng" algn="ctr">
                      <a:solidFill>
                        <a:schemeClr val="tx1"/>
                      </a:solidFill>
                      <a:prstDash val="solid"/>
                      <a:round/>
                      <a:headEnd type="none" w="med" len="med"/>
                      <a:tailEnd type="none" w="sm" len="sm"/>
                    </a:lnR>
                    <a:lnT w="28575"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solidFill>
                      <a:srgbClr val="FFFF99"/>
                    </a:solidFill>
                  </a:tcPr>
                </a:tc>
                <a:extLst>
                  <a:ext uri="{0D108BD9-81ED-4DB2-BD59-A6C34878D82A}">
                    <a16:rowId xmlns:a16="http://schemas.microsoft.com/office/drawing/2014/main" val="10000"/>
                  </a:ext>
                </a:extLst>
              </a:tr>
              <a:tr h="471488">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0x8(%edx)</a:t>
                      </a:r>
                    </a:p>
                  </a:txBody>
                  <a:tcPr marL="45720" marR="45720" horzOverflow="overflow">
                    <a:lnL w="28575"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0xf000 + 0x8</a:t>
                      </a:r>
                    </a:p>
                  </a:txBody>
                  <a:tcPr marL="45720" marR="45720" horzOverflow="overflow">
                    <a:lnL w="12700"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0xf008</a:t>
                      </a:r>
                    </a:p>
                  </a:txBody>
                  <a:tcPr marL="45720" marR="45720" horzOverflow="overflow">
                    <a:lnL w="12700" cap="flat" cmpd="sng" algn="ctr">
                      <a:solidFill>
                        <a:schemeClr val="tx1"/>
                      </a:solidFill>
                      <a:prstDash val="solid"/>
                      <a:round/>
                      <a:headEnd type="none" w="med" len="med"/>
                      <a:tailEnd type="none" w="sm" len="sm"/>
                    </a:lnL>
                    <a:lnR w="28575"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extLst>
                  <a:ext uri="{0D108BD9-81ED-4DB2-BD59-A6C34878D82A}">
                    <a16:rowId xmlns:a16="http://schemas.microsoft.com/office/drawing/2014/main" val="10001"/>
                  </a:ext>
                </a:extLst>
              </a:tr>
              <a:tr h="473075">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(%edx,%ecx)</a:t>
                      </a:r>
                    </a:p>
                  </a:txBody>
                  <a:tcPr marL="45720" marR="45720" horzOverflow="overflow">
                    <a:lnL w="28575"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0xf000 + 0x100</a:t>
                      </a:r>
                    </a:p>
                  </a:txBody>
                  <a:tcPr marL="45720" marR="45720" horzOverflow="overflow">
                    <a:lnL w="12700"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0xf100</a:t>
                      </a:r>
                    </a:p>
                  </a:txBody>
                  <a:tcPr marL="45720" marR="45720" horzOverflow="overflow">
                    <a:lnL w="12700" cap="flat" cmpd="sng" algn="ctr">
                      <a:solidFill>
                        <a:schemeClr val="tx1"/>
                      </a:solidFill>
                      <a:prstDash val="solid"/>
                      <a:round/>
                      <a:headEnd type="none" w="med" len="med"/>
                      <a:tailEnd type="none" w="sm" len="sm"/>
                    </a:lnL>
                    <a:lnR w="28575"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extLst>
                  <a:ext uri="{0D108BD9-81ED-4DB2-BD59-A6C34878D82A}">
                    <a16:rowId xmlns:a16="http://schemas.microsoft.com/office/drawing/2014/main" val="10002"/>
                  </a:ext>
                </a:extLst>
              </a:tr>
              <a:tr h="471488">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(%edx,%ecx,4)</a:t>
                      </a:r>
                    </a:p>
                  </a:txBody>
                  <a:tcPr marL="45720" marR="45720" horzOverflow="overflow">
                    <a:lnL w="28575"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0xf000 + 4*0x100</a:t>
                      </a:r>
                    </a:p>
                  </a:txBody>
                  <a:tcPr marL="45720" marR="45720" horzOverflow="overflow">
                    <a:lnL w="12700"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0xf400</a:t>
                      </a:r>
                    </a:p>
                  </a:txBody>
                  <a:tcPr marL="45720" marR="45720" horzOverflow="overflow">
                    <a:lnL w="12700" cap="flat" cmpd="sng" algn="ctr">
                      <a:solidFill>
                        <a:schemeClr val="tx1"/>
                      </a:solidFill>
                      <a:prstDash val="solid"/>
                      <a:round/>
                      <a:headEnd type="none" w="med" len="med"/>
                      <a:tailEnd type="none" w="sm" len="sm"/>
                    </a:lnL>
                    <a:lnR w="28575"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12700" cap="flat" cmpd="sng" algn="ctr">
                      <a:solidFill>
                        <a:schemeClr val="tx1"/>
                      </a:solidFill>
                      <a:prstDash val="solid"/>
                      <a:round/>
                      <a:headEnd type="none" w="med" len="med"/>
                      <a:tailEnd type="none" w="sm" len="sm"/>
                    </a:lnB>
                    <a:lnTlToBr>
                      <a:noFill/>
                    </a:lnTlToBr>
                    <a:lnBlToTr>
                      <a:noFill/>
                    </a:lnBlToTr>
                    <a:noFill/>
                  </a:tcPr>
                </a:tc>
                <a:extLst>
                  <a:ext uri="{0D108BD9-81ED-4DB2-BD59-A6C34878D82A}">
                    <a16:rowId xmlns:a16="http://schemas.microsoft.com/office/drawing/2014/main" val="10003"/>
                  </a:ext>
                </a:extLst>
              </a:tr>
              <a:tr h="473075">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0x80(,%edx,2)</a:t>
                      </a:r>
                    </a:p>
                  </a:txBody>
                  <a:tcPr marL="45720" marR="45720" horzOverflow="overflow">
                    <a:lnL w="28575"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28575"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2*0xf000 + 0x80</a:t>
                      </a:r>
                    </a:p>
                  </a:txBody>
                  <a:tcPr marL="45720" marR="45720" horzOverflow="overflow">
                    <a:lnL w="12700" cap="flat" cmpd="sng" algn="ctr">
                      <a:solidFill>
                        <a:schemeClr val="tx1"/>
                      </a:solidFill>
                      <a:prstDash val="solid"/>
                      <a:round/>
                      <a:headEnd type="none" w="med" len="med"/>
                      <a:tailEnd type="none" w="sm" len="sm"/>
                    </a:lnL>
                    <a:lnR w="12700"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28575" cap="flat" cmpd="sng" algn="ctr">
                      <a:solidFill>
                        <a:schemeClr val="tx1"/>
                      </a:solidFill>
                      <a:prstDash val="solid"/>
                      <a:round/>
                      <a:headEnd type="none" w="med" len="med"/>
                      <a:tailEnd type="none" w="sm" len="sm"/>
                    </a:lnB>
                    <a:lnTlToBr>
                      <a:noFill/>
                    </a:lnTlToBr>
                    <a:lnBlToTr>
                      <a:noFill/>
                    </a:lnBlToTr>
                    <a:noFill/>
                  </a:tcPr>
                </a:tc>
                <a:tc>
                  <a:txBody>
                    <a:bodyPr/>
                    <a:lstStyle>
                      <a:lvl1pPr>
                        <a:spcBef>
                          <a:spcPct val="20000"/>
                        </a:spcBef>
                        <a:buClr>
                          <a:srgbClr val="0066FF"/>
                        </a:buClr>
                        <a:buSzPct val="80000"/>
                        <a:buFont typeface="Arial Unicode MS" panose="020B0604020202020204" pitchFamily="34" charset="-128"/>
                        <a:defRPr sz="2800">
                          <a:solidFill>
                            <a:schemeClr val="tx1"/>
                          </a:solidFill>
                          <a:latin typeface="Arial" panose="020B0604020202020204" pitchFamily="34" charset="0"/>
                        </a:defRPr>
                      </a:lvl1pPr>
                      <a:lvl2pPr marL="498475">
                        <a:spcBef>
                          <a:spcPct val="20000"/>
                        </a:spcBef>
                        <a:defRPr sz="2400">
                          <a:solidFill>
                            <a:srgbClr val="660066"/>
                          </a:solidFill>
                          <a:latin typeface="Arial" panose="020B0604020202020204" pitchFamily="34" charset="0"/>
                        </a:defRPr>
                      </a:lvl2pPr>
                      <a:lvl3pPr marL="908050">
                        <a:spcBef>
                          <a:spcPct val="20000"/>
                        </a:spcBef>
                        <a:defRPr sz="2000">
                          <a:solidFill>
                            <a:srgbClr val="003300"/>
                          </a:solidFill>
                          <a:latin typeface="Arial" panose="020B0604020202020204" pitchFamily="34" charset="0"/>
                        </a:defRPr>
                      </a:lvl3pPr>
                      <a:lvl4pPr>
                        <a:spcBef>
                          <a:spcPct val="20000"/>
                        </a:spcBef>
                        <a:defRPr>
                          <a:solidFill>
                            <a:srgbClr val="000066"/>
                          </a:solidFill>
                          <a:latin typeface="Arial" panose="020B0604020202020204" pitchFamily="34" charset="0"/>
                        </a:defRPr>
                      </a:lvl4pPr>
                      <a:lvl5pPr marL="2222500">
                        <a:spcBef>
                          <a:spcPct val="20000"/>
                        </a:spcBef>
                        <a:defRPr>
                          <a:solidFill>
                            <a:schemeClr val="tx1"/>
                          </a:solidFill>
                          <a:latin typeface="Arial" panose="020B0604020202020204" pitchFamily="34" charset="0"/>
                        </a:defRPr>
                      </a:lvl5pPr>
                      <a:lvl6pPr marL="2679700" fontAlgn="base">
                        <a:spcBef>
                          <a:spcPct val="20000"/>
                        </a:spcBef>
                        <a:spcAft>
                          <a:spcPct val="0"/>
                        </a:spcAft>
                        <a:defRPr>
                          <a:solidFill>
                            <a:schemeClr val="tx1"/>
                          </a:solidFill>
                          <a:latin typeface="Arial" panose="020B0604020202020204" pitchFamily="34" charset="0"/>
                        </a:defRPr>
                      </a:lvl6pPr>
                      <a:lvl7pPr marL="3136900" fontAlgn="base">
                        <a:spcBef>
                          <a:spcPct val="20000"/>
                        </a:spcBef>
                        <a:spcAft>
                          <a:spcPct val="0"/>
                        </a:spcAft>
                        <a:defRPr>
                          <a:solidFill>
                            <a:schemeClr val="tx1"/>
                          </a:solidFill>
                          <a:latin typeface="Arial" panose="020B0604020202020204" pitchFamily="34" charset="0"/>
                        </a:defRPr>
                      </a:lvl7pPr>
                      <a:lvl8pPr marL="3594100" fontAlgn="base">
                        <a:spcBef>
                          <a:spcPct val="20000"/>
                        </a:spcBef>
                        <a:spcAft>
                          <a:spcPct val="0"/>
                        </a:spcAft>
                        <a:defRPr>
                          <a:solidFill>
                            <a:schemeClr val="tx1"/>
                          </a:solidFill>
                          <a:latin typeface="Arial" panose="020B0604020202020204" pitchFamily="34" charset="0"/>
                        </a:defRPr>
                      </a:lvl8pPr>
                      <a:lvl9pPr marL="4051300" fontAlgn="base">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
                          <a:srgbClr val="0066FF"/>
                        </a:buClr>
                        <a:buSzPct val="80000"/>
                        <a:buFont typeface="Arial Unicode MS" panose="020B0604020202020204" pitchFamily="34" charset="-128"/>
                        <a:buNone/>
                        <a:tabLst/>
                      </a:pPr>
                      <a:r>
                        <a:rPr kumimoji="0" lang="en-US" altLang="en-US" sz="1800" b="1" i="0" u="none" strike="noStrike" cap="none" normalizeH="0" baseline="0">
                          <a:ln>
                            <a:noFill/>
                          </a:ln>
                          <a:solidFill>
                            <a:schemeClr val="tx1"/>
                          </a:solidFill>
                          <a:effectLst/>
                          <a:latin typeface="Courier New" panose="02070309020205020404" pitchFamily="49" charset="0"/>
                        </a:rPr>
                        <a:t>0x1e080</a:t>
                      </a:r>
                    </a:p>
                  </a:txBody>
                  <a:tcPr marL="45720" marR="45720" horzOverflow="overflow">
                    <a:lnL w="12700" cap="flat" cmpd="sng" algn="ctr">
                      <a:solidFill>
                        <a:schemeClr val="tx1"/>
                      </a:solidFill>
                      <a:prstDash val="solid"/>
                      <a:round/>
                      <a:headEnd type="none" w="med" len="med"/>
                      <a:tailEnd type="none" w="sm" len="sm"/>
                    </a:lnL>
                    <a:lnR w="28575" cap="flat" cmpd="sng" algn="ctr">
                      <a:solidFill>
                        <a:schemeClr val="tx1"/>
                      </a:solidFill>
                      <a:prstDash val="solid"/>
                      <a:round/>
                      <a:headEnd type="none" w="med" len="med"/>
                      <a:tailEnd type="none" w="sm" len="sm"/>
                    </a:lnR>
                    <a:lnT w="12700" cap="flat" cmpd="sng" algn="ctr">
                      <a:solidFill>
                        <a:schemeClr val="tx1"/>
                      </a:solidFill>
                      <a:prstDash val="solid"/>
                      <a:round/>
                      <a:headEnd type="none" w="med" len="med"/>
                      <a:tailEnd type="none" w="sm" len="sm"/>
                    </a:lnT>
                    <a:lnB w="28575" cap="flat" cmpd="sng" algn="ctr">
                      <a:solidFill>
                        <a:schemeClr val="tx1"/>
                      </a:solidFill>
                      <a:prstDash val="solid"/>
                      <a:round/>
                      <a:headEnd type="none" w="med" len="med"/>
                      <a:tailEnd type="none" w="sm" len="sm"/>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22626504"/>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p:txBody>
          <a:bodyPr/>
          <a:lstStyle/>
          <a:p>
            <a:r>
              <a:rPr lang="en-US" altLang="en-US" sz="3600" dirty="0">
                <a:solidFill>
                  <a:srgbClr val="0070C0"/>
                </a:solidFill>
              </a:rPr>
              <a:t>Address Computation Instruction</a:t>
            </a:r>
          </a:p>
        </p:txBody>
      </p:sp>
      <p:sp>
        <p:nvSpPr>
          <p:cNvPr id="600067" name="Rectangle 3"/>
          <p:cNvSpPr>
            <a:spLocks noGrp="1" noChangeArrowheads="1"/>
          </p:cNvSpPr>
          <p:nvPr>
            <p:ph idx="1"/>
          </p:nvPr>
        </p:nvSpPr>
        <p:spPr/>
        <p:txBody>
          <a:bodyPr/>
          <a:lstStyle/>
          <a:p>
            <a:r>
              <a:rPr lang="en-US" altLang="en-US" sz="2400">
                <a:latin typeface="Courier New" panose="02070309020205020404" pitchFamily="49" charset="0"/>
              </a:rPr>
              <a:t>leal</a:t>
            </a:r>
            <a:r>
              <a:rPr lang="en-US" altLang="en-US" sz="2400"/>
              <a:t> </a:t>
            </a:r>
            <a:r>
              <a:rPr lang="en-US" altLang="en-US" sz="2400" i="1"/>
              <a:t>Src</a:t>
            </a:r>
            <a:r>
              <a:rPr lang="en-US" altLang="en-US" sz="2400"/>
              <a:t>,</a:t>
            </a:r>
            <a:r>
              <a:rPr lang="en-US" altLang="en-US" sz="2400" i="1"/>
              <a:t>Dest</a:t>
            </a:r>
            <a:endParaRPr lang="en-US" altLang="en-US" sz="2400"/>
          </a:p>
          <a:p>
            <a:pPr lvl="1"/>
            <a:r>
              <a:rPr lang="en-US" altLang="en-US" sz="2000" i="1"/>
              <a:t>Src</a:t>
            </a:r>
            <a:r>
              <a:rPr lang="en-US" altLang="en-US" sz="2000"/>
              <a:t> is address mode expression</a:t>
            </a:r>
          </a:p>
          <a:p>
            <a:pPr lvl="1"/>
            <a:r>
              <a:rPr lang="en-US" altLang="en-US" sz="2000"/>
              <a:t>Set </a:t>
            </a:r>
            <a:r>
              <a:rPr lang="en-US" altLang="en-US" sz="2000" i="1"/>
              <a:t>Dest</a:t>
            </a:r>
            <a:r>
              <a:rPr lang="en-US" altLang="en-US" sz="2000"/>
              <a:t> to address denoted by expression</a:t>
            </a:r>
          </a:p>
          <a:p>
            <a:r>
              <a:rPr lang="en-US" altLang="en-US" sz="2400"/>
              <a:t>Uses</a:t>
            </a:r>
          </a:p>
          <a:p>
            <a:pPr lvl="1"/>
            <a:r>
              <a:rPr lang="en-US" altLang="en-US" sz="2000"/>
              <a:t>Computing address without doing memory reference</a:t>
            </a:r>
          </a:p>
          <a:p>
            <a:pPr lvl="2"/>
            <a:r>
              <a:rPr lang="en-US" altLang="en-US" sz="1800"/>
              <a:t>E.g., translation of </a:t>
            </a:r>
            <a:r>
              <a:rPr lang="en-US" altLang="en-US" sz="1800" b="1">
                <a:latin typeface="Courier New" panose="02070309020205020404" pitchFamily="49" charset="0"/>
              </a:rPr>
              <a:t>p = &amp;x[i];</a:t>
            </a:r>
            <a:endParaRPr lang="en-US" altLang="en-US" sz="1800" b="1"/>
          </a:p>
          <a:p>
            <a:pPr lvl="1"/>
            <a:r>
              <a:rPr lang="en-US" altLang="en-US" sz="2000"/>
              <a:t>Computing arithmetic expressions of the form x + k*y</a:t>
            </a:r>
          </a:p>
          <a:p>
            <a:pPr lvl="2"/>
            <a:r>
              <a:rPr lang="en-US" altLang="en-US" sz="1800"/>
              <a:t>k = 1, 2, 4, or 8.</a:t>
            </a:r>
          </a:p>
          <a:p>
            <a:endParaRPr lang="en-US" altLang="en-US" sz="2400"/>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122A60D2-A157-4F57-B27D-8DBF5CDE0DCB}" type="slidenum">
              <a:rPr lang="en-US" altLang="en-US"/>
              <a:pPr/>
              <a:t>73</a:t>
            </a:fld>
            <a:endParaRPr lang="en-US" altLang="en-US"/>
          </a:p>
        </p:txBody>
      </p:sp>
    </p:spTree>
    <p:extLst>
      <p:ext uri="{BB962C8B-B14F-4D97-AF65-F5344CB8AC3E}">
        <p14:creationId xmlns:p14="http://schemas.microsoft.com/office/powerpoint/2010/main" val="38123816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0" name="Rectangle 2"/>
          <p:cNvSpPr>
            <a:spLocks noGrp="1" noChangeArrowheads="1"/>
          </p:cNvSpPr>
          <p:nvPr>
            <p:ph type="title"/>
          </p:nvPr>
        </p:nvSpPr>
        <p:spPr/>
        <p:txBody>
          <a:bodyPr/>
          <a:lstStyle/>
          <a:p>
            <a:r>
              <a:rPr lang="en-US" altLang="en-US" sz="3600" dirty="0">
                <a:solidFill>
                  <a:srgbClr val="0070C0"/>
                </a:solidFill>
              </a:rPr>
              <a:t>Some Arithmetic Operations</a:t>
            </a:r>
          </a:p>
        </p:txBody>
      </p:sp>
      <p:sp>
        <p:nvSpPr>
          <p:cNvPr id="601091" name="Rectangle 3"/>
          <p:cNvSpPr>
            <a:spLocks noGrp="1" noChangeArrowheads="1"/>
          </p:cNvSpPr>
          <p:nvPr>
            <p:ph idx="1"/>
          </p:nvPr>
        </p:nvSpPr>
        <p:spPr/>
        <p:txBody>
          <a:bodyPr/>
          <a:lstStyle/>
          <a:p>
            <a:pPr marL="560388" lvl="1" indent="-222250" defTabSz="895350">
              <a:buNone/>
              <a:tabLst>
                <a:tab pos="2857500" algn="l"/>
                <a:tab pos="5600700" algn="l"/>
              </a:tabLst>
            </a:pPr>
            <a:r>
              <a:rPr lang="en-US" altLang="en-US"/>
              <a:t>Format	Computation</a:t>
            </a:r>
          </a:p>
          <a:p>
            <a:pPr marL="223838" indent="-223838" defTabSz="895350">
              <a:tabLst>
                <a:tab pos="2857500" algn="l"/>
                <a:tab pos="5600700" algn="l"/>
              </a:tabLst>
            </a:pPr>
            <a:r>
              <a:rPr lang="en-US" altLang="en-US" sz="2400"/>
              <a:t>Two Operand Instructions</a:t>
            </a:r>
          </a:p>
          <a:p>
            <a:pPr marL="560388" lvl="1" indent="-222250" defTabSz="895350">
              <a:buNone/>
              <a:tabLst>
                <a:tab pos="2857500" algn="l"/>
                <a:tab pos="5600700" algn="l"/>
              </a:tabLst>
            </a:pPr>
            <a:r>
              <a:rPr lang="en-US" altLang="en-US" sz="2000">
                <a:latin typeface="Courier New" panose="02070309020205020404" pitchFamily="49" charset="0"/>
              </a:rPr>
              <a:t>addl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a:t>
            </a:r>
            <a:r>
              <a:rPr lang="en-US" altLang="en-US" sz="2000" i="1"/>
              <a:t>Src</a:t>
            </a:r>
          </a:p>
          <a:p>
            <a:pPr marL="560388" lvl="1" indent="-222250" defTabSz="895350">
              <a:buNone/>
              <a:tabLst>
                <a:tab pos="2857500" algn="l"/>
                <a:tab pos="5600700" algn="l"/>
              </a:tabLst>
            </a:pPr>
            <a:r>
              <a:rPr lang="en-US" altLang="en-US" sz="2000">
                <a:latin typeface="Courier New" panose="02070309020205020404" pitchFamily="49" charset="0"/>
              </a:rPr>
              <a:t>subl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a:t>
            </a:r>
            <a:r>
              <a:rPr lang="en-US" altLang="en-US" sz="2000" i="1"/>
              <a:t>Src</a:t>
            </a:r>
          </a:p>
          <a:p>
            <a:pPr marL="560388" lvl="1" indent="-222250" defTabSz="895350">
              <a:buNone/>
              <a:tabLst>
                <a:tab pos="2857500" algn="l"/>
                <a:tab pos="5600700" algn="l"/>
              </a:tabLst>
            </a:pPr>
            <a:r>
              <a:rPr lang="en-US" altLang="en-US" sz="2000">
                <a:latin typeface="Courier New" panose="02070309020205020404" pitchFamily="49" charset="0"/>
              </a:rPr>
              <a:t>imull</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a:t>
            </a:r>
            <a:r>
              <a:rPr lang="en-US" altLang="en-US" sz="2000" i="1"/>
              <a:t>Src</a:t>
            </a:r>
            <a:endParaRPr lang="en-US" altLang="en-US" sz="2000"/>
          </a:p>
          <a:p>
            <a:pPr marL="560388" lvl="1" indent="-222250" defTabSz="895350">
              <a:buNone/>
              <a:tabLst>
                <a:tab pos="2857500" algn="l"/>
                <a:tab pos="5600700" algn="l"/>
              </a:tabLst>
            </a:pPr>
            <a:r>
              <a:rPr lang="en-US" altLang="en-US" sz="2000">
                <a:latin typeface="Courier New" panose="02070309020205020404" pitchFamily="49" charset="0"/>
              </a:rPr>
              <a:t>sall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&lt;&lt; </a:t>
            </a:r>
            <a:r>
              <a:rPr lang="en-US" altLang="en-US" sz="2000" i="1"/>
              <a:t>Src	</a:t>
            </a:r>
            <a:r>
              <a:rPr lang="en-US" altLang="en-US" sz="2000"/>
              <a:t>Also called </a:t>
            </a:r>
            <a:r>
              <a:rPr lang="en-US" altLang="en-US" sz="2000">
                <a:latin typeface="Courier New" panose="02070309020205020404" pitchFamily="49" charset="0"/>
              </a:rPr>
              <a:t>shll</a:t>
            </a:r>
            <a:endParaRPr lang="en-US" altLang="en-US" sz="2000"/>
          </a:p>
          <a:p>
            <a:pPr marL="560388" lvl="1" indent="-222250" defTabSz="895350">
              <a:buNone/>
              <a:tabLst>
                <a:tab pos="2857500" algn="l"/>
                <a:tab pos="5600700" algn="l"/>
              </a:tabLst>
            </a:pPr>
            <a:r>
              <a:rPr lang="en-US" altLang="en-US" sz="2000">
                <a:latin typeface="Courier New" panose="02070309020205020404" pitchFamily="49" charset="0"/>
              </a:rPr>
              <a:t>sarl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&gt;&gt; </a:t>
            </a:r>
            <a:r>
              <a:rPr lang="en-US" altLang="en-US" sz="2000" i="1"/>
              <a:t>Src</a:t>
            </a:r>
            <a:r>
              <a:rPr lang="en-US" altLang="en-US" sz="2000"/>
              <a:t>	Arithmetic</a:t>
            </a:r>
          </a:p>
          <a:p>
            <a:pPr marL="560388" lvl="1" indent="-222250" defTabSz="895350">
              <a:buNone/>
              <a:tabLst>
                <a:tab pos="2857500" algn="l"/>
                <a:tab pos="5600700" algn="l"/>
              </a:tabLst>
            </a:pPr>
            <a:r>
              <a:rPr lang="en-US" altLang="en-US" sz="2000">
                <a:latin typeface="Courier New" panose="02070309020205020404" pitchFamily="49" charset="0"/>
              </a:rPr>
              <a:t>shrl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&gt;&gt; </a:t>
            </a:r>
            <a:r>
              <a:rPr lang="en-US" altLang="en-US" sz="2000" i="1"/>
              <a:t>Src</a:t>
            </a:r>
            <a:r>
              <a:rPr lang="en-US" altLang="en-US" sz="2000"/>
              <a:t>	Logical</a:t>
            </a:r>
          </a:p>
          <a:p>
            <a:pPr marL="560388" lvl="1" indent="-222250" defTabSz="895350">
              <a:buNone/>
              <a:tabLst>
                <a:tab pos="2857500" algn="l"/>
                <a:tab pos="5600700" algn="l"/>
              </a:tabLst>
            </a:pPr>
            <a:r>
              <a:rPr lang="en-US" altLang="en-US" sz="2000">
                <a:latin typeface="Courier New" panose="02070309020205020404" pitchFamily="49" charset="0"/>
              </a:rPr>
              <a:t>xorl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a:t>
            </a:r>
            <a:r>
              <a:rPr lang="en-US" altLang="en-US" sz="2000" i="1"/>
              <a:t>Src</a:t>
            </a:r>
            <a:endParaRPr lang="en-US" altLang="en-US" sz="2000"/>
          </a:p>
          <a:p>
            <a:pPr marL="560388" lvl="1" indent="-222250" defTabSz="895350">
              <a:buNone/>
              <a:tabLst>
                <a:tab pos="2857500" algn="l"/>
                <a:tab pos="5600700" algn="l"/>
              </a:tabLst>
            </a:pPr>
            <a:r>
              <a:rPr lang="en-US" altLang="en-US" sz="2000">
                <a:latin typeface="Courier New" panose="02070309020205020404" pitchFamily="49" charset="0"/>
              </a:rPr>
              <a:t>andl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&amp; </a:t>
            </a:r>
            <a:r>
              <a:rPr lang="en-US" altLang="en-US" sz="2000" i="1"/>
              <a:t>Src</a:t>
            </a:r>
            <a:endParaRPr lang="en-US" altLang="en-US" sz="2000"/>
          </a:p>
          <a:p>
            <a:pPr marL="560388" lvl="1" indent="-222250" defTabSz="895350">
              <a:buNone/>
              <a:tabLst>
                <a:tab pos="2857500" algn="l"/>
                <a:tab pos="5600700" algn="l"/>
              </a:tabLst>
            </a:pPr>
            <a:r>
              <a:rPr lang="en-US" altLang="en-US" sz="2000">
                <a:latin typeface="Courier New" panose="02070309020205020404" pitchFamily="49" charset="0"/>
              </a:rPr>
              <a:t>orl  </a:t>
            </a:r>
            <a:r>
              <a:rPr lang="en-US" altLang="en-US" sz="2000"/>
              <a:t> </a:t>
            </a:r>
            <a:r>
              <a:rPr lang="en-US" altLang="en-US" sz="2000" i="1"/>
              <a:t>Src</a:t>
            </a:r>
            <a:r>
              <a:rPr lang="en-US" altLang="en-US" sz="2000"/>
              <a:t>,</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a:t>
            </a:r>
            <a:r>
              <a:rPr lang="en-US" altLang="en-US" sz="2000" i="1"/>
              <a:t>Src</a:t>
            </a:r>
            <a:endParaRPr lang="en-US" altLang="en-US" sz="2000"/>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CE053155-55C3-4365-B7F1-37DA8210B281}" type="slidenum">
              <a:rPr lang="en-US" altLang="en-US"/>
              <a:pPr/>
              <a:t>74</a:t>
            </a:fld>
            <a:endParaRPr lang="en-US" altLang="en-US"/>
          </a:p>
        </p:txBody>
      </p:sp>
    </p:spTree>
    <p:extLst>
      <p:ext uri="{BB962C8B-B14F-4D97-AF65-F5344CB8AC3E}">
        <p14:creationId xmlns:p14="http://schemas.microsoft.com/office/powerpoint/2010/main" val="38545821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2114" name="Rectangle 2"/>
          <p:cNvSpPr>
            <a:spLocks noGrp="1" noChangeArrowheads="1"/>
          </p:cNvSpPr>
          <p:nvPr>
            <p:ph type="title"/>
          </p:nvPr>
        </p:nvSpPr>
        <p:spPr/>
        <p:txBody>
          <a:bodyPr/>
          <a:lstStyle/>
          <a:p>
            <a:r>
              <a:rPr lang="en-US" altLang="en-US" sz="3600">
                <a:solidFill>
                  <a:srgbClr val="0070C0"/>
                </a:solidFill>
              </a:rPr>
              <a:t>Some Arithmetic Operations</a:t>
            </a:r>
          </a:p>
        </p:txBody>
      </p:sp>
      <p:sp>
        <p:nvSpPr>
          <p:cNvPr id="602115" name="Rectangle 3"/>
          <p:cNvSpPr>
            <a:spLocks noGrp="1" noChangeArrowheads="1"/>
          </p:cNvSpPr>
          <p:nvPr>
            <p:ph idx="1"/>
          </p:nvPr>
        </p:nvSpPr>
        <p:spPr/>
        <p:txBody>
          <a:bodyPr/>
          <a:lstStyle/>
          <a:p>
            <a:pPr marL="560388" lvl="1" indent="-222250" defTabSz="895350">
              <a:buNone/>
              <a:tabLst>
                <a:tab pos="2857500" algn="l"/>
                <a:tab pos="5600700" algn="l"/>
              </a:tabLst>
            </a:pPr>
            <a:r>
              <a:rPr lang="en-US" altLang="en-US"/>
              <a:t>Format	Computation</a:t>
            </a:r>
          </a:p>
          <a:p>
            <a:pPr marL="223838" indent="-223838" defTabSz="895350">
              <a:tabLst>
                <a:tab pos="2857500" algn="l"/>
                <a:tab pos="5600700" algn="l"/>
              </a:tabLst>
            </a:pPr>
            <a:r>
              <a:rPr lang="en-US" altLang="en-US" sz="2400"/>
              <a:t>One Operand Instructions</a:t>
            </a:r>
          </a:p>
          <a:p>
            <a:pPr marL="560388" lvl="1" indent="-222250" defTabSz="895350">
              <a:buNone/>
              <a:tabLst>
                <a:tab pos="2857500" algn="l"/>
                <a:tab pos="5600700" algn="l"/>
              </a:tabLst>
            </a:pPr>
            <a:r>
              <a:rPr lang="en-US" altLang="en-US" sz="2000">
                <a:latin typeface="Courier New" panose="02070309020205020404" pitchFamily="49" charset="0"/>
              </a:rPr>
              <a:t>incl</a:t>
            </a:r>
            <a:r>
              <a:rPr lang="en-US" altLang="en-US" sz="2000"/>
              <a:t> </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+ 1</a:t>
            </a:r>
          </a:p>
          <a:p>
            <a:pPr marL="560388" lvl="1" indent="-222250" defTabSz="895350">
              <a:buNone/>
              <a:tabLst>
                <a:tab pos="2857500" algn="l"/>
                <a:tab pos="5600700" algn="l"/>
              </a:tabLst>
            </a:pPr>
            <a:r>
              <a:rPr lang="en-US" altLang="en-US" sz="2000">
                <a:latin typeface="Courier New" panose="02070309020205020404" pitchFamily="49" charset="0"/>
              </a:rPr>
              <a:t>decl</a:t>
            </a:r>
            <a:r>
              <a:rPr lang="en-US" altLang="en-US" sz="2000"/>
              <a:t> </a:t>
            </a:r>
            <a:r>
              <a:rPr lang="en-US" altLang="en-US" sz="2000" i="1"/>
              <a:t>Dest</a:t>
            </a:r>
            <a:r>
              <a:rPr lang="en-US" altLang="en-US" sz="2000"/>
              <a:t>	</a:t>
            </a:r>
            <a:r>
              <a:rPr lang="en-US" altLang="en-US" sz="2000" i="1"/>
              <a:t>Dest</a:t>
            </a:r>
            <a:r>
              <a:rPr lang="en-US" altLang="en-US" sz="2000">
                <a:latin typeface="Courier New" panose="02070309020205020404" pitchFamily="49" charset="0"/>
              </a:rPr>
              <a:t> = </a:t>
            </a:r>
            <a:r>
              <a:rPr lang="en-US" altLang="en-US" sz="2000" i="1"/>
              <a:t>Dest</a:t>
            </a:r>
            <a:r>
              <a:rPr lang="en-US" altLang="en-US" sz="2000">
                <a:latin typeface="Courier New" panose="02070309020205020404" pitchFamily="49" charset="0"/>
              </a:rPr>
              <a:t> - 1</a:t>
            </a:r>
          </a:p>
          <a:p>
            <a:pPr marL="560388" lvl="1" indent="-222250" defTabSz="895350">
              <a:buNone/>
              <a:tabLst>
                <a:tab pos="2857500" algn="l"/>
                <a:tab pos="5600700" algn="l"/>
              </a:tabLst>
            </a:pPr>
            <a:r>
              <a:rPr lang="en-US" altLang="en-US" sz="2000">
                <a:latin typeface="Courier New" panose="02070309020205020404" pitchFamily="49" charset="0"/>
              </a:rPr>
              <a:t>negl</a:t>
            </a:r>
            <a:r>
              <a:rPr lang="en-US" altLang="en-US" sz="2000"/>
              <a:t> </a:t>
            </a:r>
            <a:r>
              <a:rPr lang="en-US" altLang="en-US" sz="2000" i="1"/>
              <a:t>Dest</a:t>
            </a:r>
            <a:r>
              <a:rPr lang="en-US" altLang="en-US" sz="2000"/>
              <a:t>	</a:t>
            </a:r>
            <a:r>
              <a:rPr lang="en-US" altLang="en-US" sz="2000" i="1"/>
              <a:t>Dest</a:t>
            </a:r>
            <a:r>
              <a:rPr lang="en-US" altLang="en-US" sz="2000">
                <a:latin typeface="Courier New" panose="02070309020205020404" pitchFamily="49" charset="0"/>
              </a:rPr>
              <a:t> = - </a:t>
            </a:r>
            <a:r>
              <a:rPr lang="en-US" altLang="en-US" sz="2000" i="1"/>
              <a:t>Dest</a:t>
            </a:r>
            <a:endParaRPr lang="en-US" altLang="en-US" sz="2000">
              <a:latin typeface="Courier New" panose="02070309020205020404" pitchFamily="49" charset="0"/>
            </a:endParaRPr>
          </a:p>
          <a:p>
            <a:pPr marL="560388" lvl="1" indent="-222250" defTabSz="895350">
              <a:buNone/>
              <a:tabLst>
                <a:tab pos="2857500" algn="l"/>
                <a:tab pos="5600700" algn="l"/>
              </a:tabLst>
            </a:pPr>
            <a:r>
              <a:rPr lang="en-US" altLang="en-US" sz="2000">
                <a:latin typeface="Courier New" panose="02070309020205020404" pitchFamily="49" charset="0"/>
              </a:rPr>
              <a:t>notl</a:t>
            </a:r>
            <a:r>
              <a:rPr lang="en-US" altLang="en-US" sz="2000"/>
              <a:t> </a:t>
            </a:r>
            <a:r>
              <a:rPr lang="en-US" altLang="en-US" sz="2000" i="1"/>
              <a:t>Dest</a:t>
            </a:r>
            <a:r>
              <a:rPr lang="en-US" altLang="en-US" sz="2000"/>
              <a:t>	</a:t>
            </a:r>
            <a:r>
              <a:rPr lang="en-US" altLang="en-US" sz="2000" i="1"/>
              <a:t>Dest</a:t>
            </a:r>
            <a:r>
              <a:rPr lang="en-US" altLang="en-US" sz="2000">
                <a:latin typeface="Courier New" panose="02070309020205020404" pitchFamily="49" charset="0"/>
              </a:rPr>
              <a:t> = ~ </a:t>
            </a:r>
            <a:r>
              <a:rPr lang="en-US" altLang="en-US" sz="2000" i="1"/>
              <a:t>Dest</a:t>
            </a:r>
            <a:endParaRPr lang="en-US" altLang="en-US" sz="2000"/>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AFF3D1DD-9F80-4E33-A92C-E6B774BF8ED5}" type="slidenum">
              <a:rPr lang="en-US" altLang="en-US"/>
              <a:pPr/>
              <a:t>75</a:t>
            </a:fld>
            <a:endParaRPr lang="en-US" altLang="en-US"/>
          </a:p>
        </p:txBody>
      </p:sp>
    </p:spTree>
    <p:extLst>
      <p:ext uri="{BB962C8B-B14F-4D97-AF65-F5344CB8AC3E}">
        <p14:creationId xmlns:p14="http://schemas.microsoft.com/office/powerpoint/2010/main" val="16147183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Rectangle 2"/>
          <p:cNvSpPr>
            <a:spLocks noGrp="1" noChangeArrowheads="1"/>
          </p:cNvSpPr>
          <p:nvPr>
            <p:ph type="title"/>
          </p:nvPr>
        </p:nvSpPr>
        <p:spPr/>
        <p:txBody>
          <a:bodyPr>
            <a:normAutofit/>
          </a:bodyPr>
          <a:lstStyle/>
          <a:p>
            <a:r>
              <a:rPr lang="en-US" altLang="en-US" sz="3600" dirty="0">
                <a:solidFill>
                  <a:srgbClr val="0070C0"/>
                </a:solidFill>
              </a:rPr>
              <a:t>Using </a:t>
            </a:r>
            <a:r>
              <a:rPr lang="en-US" altLang="en-US" sz="3600" dirty="0" err="1">
                <a:solidFill>
                  <a:srgbClr val="0070C0"/>
                </a:solidFill>
                <a:latin typeface="Courier New" panose="02070309020205020404" pitchFamily="49" charset="0"/>
              </a:rPr>
              <a:t>leal</a:t>
            </a:r>
            <a:r>
              <a:rPr lang="en-US" altLang="en-US" sz="3600" dirty="0">
                <a:solidFill>
                  <a:srgbClr val="0070C0"/>
                </a:solidFill>
              </a:rPr>
              <a:t> for Arithmetic Expressions</a:t>
            </a:r>
          </a:p>
        </p:txBody>
      </p:sp>
      <p:sp>
        <p:nvSpPr>
          <p:cNvPr id="2" name="Content Placeholder 1"/>
          <p:cNvSpPr>
            <a:spLocks noGrp="1"/>
          </p:cNvSpPr>
          <p:nvPr>
            <p:ph idx="1"/>
          </p:nvPr>
        </p:nvSpPr>
        <p:spPr/>
        <p:txBody>
          <a:bodyPr/>
          <a:lstStyle/>
          <a:p>
            <a:endParaRPr lang="en-US"/>
          </a:p>
        </p:txBody>
      </p:sp>
      <p:sp>
        <p:nvSpPr>
          <p:cNvPr id="11" name="Date Placeholder 2"/>
          <p:cNvSpPr>
            <a:spLocks noGrp="1"/>
          </p:cNvSpPr>
          <p:nvPr>
            <p:ph type="dt" sz="half" idx="10"/>
          </p:nvPr>
        </p:nvSpPr>
        <p:spPr/>
        <p:txBody>
          <a:bodyPr/>
          <a:lstStyle/>
          <a:p>
            <a:r>
              <a:rPr lang="en-US" altLang="en-US"/>
              <a:t>CS5250 - 2021/2022 Sem 2</a:t>
            </a:r>
          </a:p>
        </p:txBody>
      </p:sp>
      <p:sp>
        <p:nvSpPr>
          <p:cNvPr id="13" name="Slide Number Placeholder 4"/>
          <p:cNvSpPr>
            <a:spLocks noGrp="1"/>
          </p:cNvSpPr>
          <p:nvPr>
            <p:ph type="sldNum" sz="quarter" idx="12"/>
          </p:nvPr>
        </p:nvSpPr>
        <p:spPr/>
        <p:txBody>
          <a:bodyPr/>
          <a:lstStyle/>
          <a:p>
            <a:fld id="{CB7EE01A-4D02-4EC9-A49D-B85234464857}" type="slidenum">
              <a:rPr lang="en-US" altLang="en-US"/>
              <a:pPr/>
              <a:t>76</a:t>
            </a:fld>
            <a:endParaRPr lang="en-US" altLang="en-US"/>
          </a:p>
        </p:txBody>
      </p:sp>
      <p:sp>
        <p:nvSpPr>
          <p:cNvPr id="603139" name="Rectangle 3"/>
          <p:cNvSpPr>
            <a:spLocks noChangeArrowheads="1"/>
          </p:cNvSpPr>
          <p:nvPr/>
        </p:nvSpPr>
        <p:spPr bwMode="auto">
          <a:xfrm>
            <a:off x="1905000" y="2133601"/>
            <a:ext cx="3429000" cy="3122613"/>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b="1">
                <a:latin typeface="Courier New" panose="02070309020205020404" pitchFamily="49" charset="0"/>
              </a:rPr>
              <a:t>int arith</a:t>
            </a:r>
          </a:p>
          <a:p>
            <a:pPr eaLnBrk="0" hangingPunct="0"/>
            <a:r>
              <a:rPr lang="en-US" altLang="en-US" b="1">
                <a:latin typeface="Courier New" panose="02070309020205020404" pitchFamily="49" charset="0"/>
              </a:rPr>
              <a:t>  (int x, int y, int z)</a:t>
            </a:r>
          </a:p>
          <a:p>
            <a:pPr eaLnBrk="0" hangingPunct="0"/>
            <a:r>
              <a:rPr lang="en-US" altLang="en-US" b="1">
                <a:latin typeface="Courier New" panose="02070309020205020404" pitchFamily="49" charset="0"/>
              </a:rPr>
              <a:t>{</a:t>
            </a:r>
          </a:p>
          <a:p>
            <a:pPr eaLnBrk="0" hangingPunct="0"/>
            <a:r>
              <a:rPr lang="en-US" altLang="en-US" b="1">
                <a:latin typeface="Courier New" panose="02070309020205020404" pitchFamily="49" charset="0"/>
              </a:rPr>
              <a:t>  int t1 = x+y;</a:t>
            </a:r>
          </a:p>
          <a:p>
            <a:pPr eaLnBrk="0" hangingPunct="0"/>
            <a:r>
              <a:rPr lang="en-US" altLang="en-US" b="1">
                <a:latin typeface="Courier New" panose="02070309020205020404" pitchFamily="49" charset="0"/>
              </a:rPr>
              <a:t>  int t2 = z+t1;</a:t>
            </a:r>
          </a:p>
          <a:p>
            <a:pPr eaLnBrk="0" hangingPunct="0"/>
            <a:r>
              <a:rPr lang="en-US" altLang="en-US" b="1">
                <a:latin typeface="Courier New" panose="02070309020205020404" pitchFamily="49" charset="0"/>
              </a:rPr>
              <a:t>  int t3 = x+4;</a:t>
            </a:r>
          </a:p>
          <a:p>
            <a:pPr eaLnBrk="0" hangingPunct="0"/>
            <a:r>
              <a:rPr lang="en-US" altLang="en-US" b="1">
                <a:latin typeface="Courier New" panose="02070309020205020404" pitchFamily="49" charset="0"/>
              </a:rPr>
              <a:t>  int t4 = y * 48; </a:t>
            </a:r>
          </a:p>
          <a:p>
            <a:pPr eaLnBrk="0" hangingPunct="0"/>
            <a:r>
              <a:rPr lang="en-US" altLang="en-US" b="1">
                <a:latin typeface="Courier New" panose="02070309020205020404" pitchFamily="49" charset="0"/>
              </a:rPr>
              <a:t>  int t5 = t3 + t4;</a:t>
            </a:r>
          </a:p>
          <a:p>
            <a:pPr eaLnBrk="0" hangingPunct="0"/>
            <a:r>
              <a:rPr lang="en-US" altLang="en-US" b="1">
                <a:latin typeface="Courier New" panose="02070309020205020404" pitchFamily="49" charset="0"/>
              </a:rPr>
              <a:t>  int rval = t2 * t5;</a:t>
            </a:r>
          </a:p>
          <a:p>
            <a:pPr eaLnBrk="0" hangingPunct="0"/>
            <a:r>
              <a:rPr lang="en-US" altLang="en-US" b="1">
                <a:latin typeface="Courier New" panose="02070309020205020404" pitchFamily="49" charset="0"/>
              </a:rPr>
              <a:t>  return rval;</a:t>
            </a:r>
          </a:p>
          <a:p>
            <a:pPr eaLnBrk="0" hangingPunct="0"/>
            <a:r>
              <a:rPr lang="en-US" altLang="en-US" b="1">
                <a:latin typeface="Courier New" panose="02070309020205020404" pitchFamily="49" charset="0"/>
              </a:rPr>
              <a:t>}</a:t>
            </a:r>
          </a:p>
        </p:txBody>
      </p:sp>
      <p:sp>
        <p:nvSpPr>
          <p:cNvPr id="603140" name="Rectangle 4"/>
          <p:cNvSpPr>
            <a:spLocks noChangeArrowheads="1"/>
          </p:cNvSpPr>
          <p:nvPr/>
        </p:nvSpPr>
        <p:spPr bwMode="auto">
          <a:xfrm>
            <a:off x="5410200" y="1524000"/>
            <a:ext cx="4114800" cy="44831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b="1">
                <a:latin typeface="Courier New" panose="02070309020205020404" pitchFamily="49" charset="0"/>
              </a:rPr>
              <a:t>arith:</a:t>
            </a:r>
          </a:p>
          <a:p>
            <a:pPr eaLnBrk="0" hangingPunct="0"/>
            <a:r>
              <a:rPr lang="en-US" altLang="en-US" b="1">
                <a:latin typeface="Courier New" panose="02070309020205020404" pitchFamily="49" charset="0"/>
              </a:rPr>
              <a:t>	pushl %ebp</a:t>
            </a:r>
          </a:p>
          <a:p>
            <a:pPr eaLnBrk="0" hangingPunct="0"/>
            <a:r>
              <a:rPr lang="en-US" altLang="en-US" b="1">
                <a:latin typeface="Courier New" panose="02070309020205020404" pitchFamily="49" charset="0"/>
              </a:rPr>
              <a:t>	movl %esp,%ebp</a:t>
            </a:r>
          </a:p>
          <a:p>
            <a:pPr eaLnBrk="0" hangingPunct="0"/>
            <a:endParaRPr lang="en-US" altLang="en-US" b="1">
              <a:latin typeface="Courier New" panose="02070309020205020404" pitchFamily="49" charset="0"/>
            </a:endParaRPr>
          </a:p>
          <a:p>
            <a:pPr eaLnBrk="0" hangingPunct="0"/>
            <a:r>
              <a:rPr lang="en-US" altLang="en-US" b="1">
                <a:latin typeface="Courier New" panose="02070309020205020404" pitchFamily="49" charset="0"/>
              </a:rPr>
              <a:t>	movl 8(%ebp),%eax</a:t>
            </a:r>
          </a:p>
          <a:p>
            <a:pPr eaLnBrk="0" hangingPunct="0"/>
            <a:r>
              <a:rPr lang="en-US" altLang="en-US" b="1">
                <a:latin typeface="Courier New" panose="02070309020205020404" pitchFamily="49" charset="0"/>
              </a:rPr>
              <a:t>	movl 12(%ebp),%edx</a:t>
            </a:r>
          </a:p>
          <a:p>
            <a:pPr eaLnBrk="0" hangingPunct="0"/>
            <a:r>
              <a:rPr lang="en-US" altLang="en-US" b="1">
                <a:latin typeface="Courier New" panose="02070309020205020404" pitchFamily="49" charset="0"/>
              </a:rPr>
              <a:t>	leal (%edx,%eax),%ecx</a:t>
            </a:r>
          </a:p>
          <a:p>
            <a:pPr eaLnBrk="0" hangingPunct="0"/>
            <a:r>
              <a:rPr lang="en-US" altLang="en-US" b="1">
                <a:latin typeface="Courier New" panose="02070309020205020404" pitchFamily="49" charset="0"/>
              </a:rPr>
              <a:t>	leal (%edx,%edx,2),%edx</a:t>
            </a:r>
          </a:p>
          <a:p>
            <a:pPr eaLnBrk="0" hangingPunct="0"/>
            <a:r>
              <a:rPr lang="en-US" altLang="en-US" b="1">
                <a:latin typeface="Courier New" panose="02070309020205020404" pitchFamily="49" charset="0"/>
              </a:rPr>
              <a:t>	sall $4,%edx</a:t>
            </a:r>
          </a:p>
          <a:p>
            <a:pPr eaLnBrk="0" hangingPunct="0"/>
            <a:r>
              <a:rPr lang="en-US" altLang="en-US" b="1">
                <a:latin typeface="Courier New" panose="02070309020205020404" pitchFamily="49" charset="0"/>
              </a:rPr>
              <a:t>	addl 16(%ebp),%ecx</a:t>
            </a:r>
          </a:p>
          <a:p>
            <a:pPr eaLnBrk="0" hangingPunct="0"/>
            <a:r>
              <a:rPr lang="en-US" altLang="en-US" b="1">
                <a:latin typeface="Courier New" panose="02070309020205020404" pitchFamily="49" charset="0"/>
              </a:rPr>
              <a:t>	leal 4(%edx,%eax),%eax</a:t>
            </a:r>
          </a:p>
          <a:p>
            <a:pPr eaLnBrk="0" hangingPunct="0"/>
            <a:r>
              <a:rPr lang="en-US" altLang="en-US" b="1">
                <a:latin typeface="Courier New" panose="02070309020205020404" pitchFamily="49" charset="0"/>
              </a:rPr>
              <a:t>	imull %ecx,%eax</a:t>
            </a:r>
          </a:p>
          <a:p>
            <a:pPr eaLnBrk="0" hangingPunct="0"/>
            <a:endParaRPr lang="en-US" altLang="en-US" b="1">
              <a:latin typeface="Courier New" panose="02070309020205020404" pitchFamily="49" charset="0"/>
            </a:endParaRPr>
          </a:p>
          <a:p>
            <a:pPr eaLnBrk="0" hangingPunct="0"/>
            <a:r>
              <a:rPr lang="en-US" altLang="en-US" b="1">
                <a:latin typeface="Courier New" panose="02070309020205020404" pitchFamily="49" charset="0"/>
              </a:rPr>
              <a:t>	movl %ebp,%esp</a:t>
            </a:r>
          </a:p>
          <a:p>
            <a:pPr eaLnBrk="0" hangingPunct="0"/>
            <a:r>
              <a:rPr lang="en-US" altLang="en-US" b="1">
                <a:latin typeface="Courier New" panose="02070309020205020404" pitchFamily="49" charset="0"/>
              </a:rPr>
              <a:t>	popl %ebp</a:t>
            </a:r>
          </a:p>
          <a:p>
            <a:pPr eaLnBrk="0" hangingPunct="0"/>
            <a:r>
              <a:rPr lang="en-US" altLang="en-US" b="1">
                <a:latin typeface="Courier New" panose="02070309020205020404" pitchFamily="49" charset="0"/>
              </a:rPr>
              <a:t>	ret</a:t>
            </a:r>
          </a:p>
        </p:txBody>
      </p:sp>
      <p:sp>
        <p:nvSpPr>
          <p:cNvPr id="603141" name="AutoShape 5"/>
          <p:cNvSpPr>
            <a:spLocks/>
          </p:cNvSpPr>
          <p:nvPr/>
        </p:nvSpPr>
        <p:spPr bwMode="auto">
          <a:xfrm>
            <a:off x="9372600" y="2743200"/>
            <a:ext cx="304800" cy="2133600"/>
          </a:xfrm>
          <a:prstGeom prst="rightBrace">
            <a:avLst>
              <a:gd name="adj1" fmla="val 58333"/>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3142" name="Text Box 6"/>
          <p:cNvSpPr txBox="1">
            <a:spLocks noChangeArrowheads="1"/>
          </p:cNvSpPr>
          <p:nvPr/>
        </p:nvSpPr>
        <p:spPr bwMode="auto">
          <a:xfrm>
            <a:off x="9753600" y="3657601"/>
            <a:ext cx="7556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Body</a:t>
            </a:r>
          </a:p>
        </p:txBody>
      </p:sp>
      <p:sp>
        <p:nvSpPr>
          <p:cNvPr id="603143" name="AutoShape 7"/>
          <p:cNvSpPr>
            <a:spLocks/>
          </p:cNvSpPr>
          <p:nvPr/>
        </p:nvSpPr>
        <p:spPr bwMode="auto">
          <a:xfrm>
            <a:off x="9448800" y="1828800"/>
            <a:ext cx="228600" cy="457200"/>
          </a:xfrm>
          <a:prstGeom prst="rightBrace">
            <a:avLst>
              <a:gd name="adj1" fmla="val 16667"/>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3144" name="Text Box 8"/>
          <p:cNvSpPr txBox="1">
            <a:spLocks noChangeArrowheads="1"/>
          </p:cNvSpPr>
          <p:nvPr/>
        </p:nvSpPr>
        <p:spPr bwMode="auto">
          <a:xfrm>
            <a:off x="9753600" y="1905000"/>
            <a:ext cx="539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Set</a:t>
            </a:r>
          </a:p>
          <a:p>
            <a:pPr eaLnBrk="0" hangingPunct="0"/>
            <a:r>
              <a:rPr lang="en-US" altLang="en-US" b="1">
                <a:latin typeface="Helvetica" panose="020B0604020202020204" pitchFamily="34" charset="0"/>
              </a:rPr>
              <a:t>Up</a:t>
            </a:r>
          </a:p>
        </p:txBody>
      </p:sp>
      <p:sp>
        <p:nvSpPr>
          <p:cNvPr id="603145" name="AutoShape 9"/>
          <p:cNvSpPr>
            <a:spLocks/>
          </p:cNvSpPr>
          <p:nvPr/>
        </p:nvSpPr>
        <p:spPr bwMode="auto">
          <a:xfrm>
            <a:off x="9372600" y="5181600"/>
            <a:ext cx="304800" cy="685800"/>
          </a:xfrm>
          <a:prstGeom prst="rightBrace">
            <a:avLst>
              <a:gd name="adj1" fmla="val 1875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3146" name="Text Box 10"/>
          <p:cNvSpPr txBox="1">
            <a:spLocks noChangeArrowheads="1"/>
          </p:cNvSpPr>
          <p:nvPr/>
        </p:nvSpPr>
        <p:spPr bwMode="auto">
          <a:xfrm>
            <a:off x="9677400" y="5334001"/>
            <a:ext cx="8572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Finish</a:t>
            </a:r>
          </a:p>
        </p:txBody>
      </p:sp>
    </p:spTree>
    <p:extLst>
      <p:ext uri="{BB962C8B-B14F-4D97-AF65-F5344CB8AC3E}">
        <p14:creationId xmlns:p14="http://schemas.microsoft.com/office/powerpoint/2010/main" val="172564884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Rectangle 2"/>
          <p:cNvSpPr>
            <a:spLocks noGrp="1" noChangeArrowheads="1"/>
          </p:cNvSpPr>
          <p:nvPr>
            <p:ph type="title"/>
          </p:nvPr>
        </p:nvSpPr>
        <p:spPr/>
        <p:txBody>
          <a:bodyPr/>
          <a:lstStyle/>
          <a:p>
            <a:r>
              <a:rPr lang="en-US" altLang="en-US" sz="3600" dirty="0">
                <a:solidFill>
                  <a:srgbClr val="0070C0"/>
                </a:solidFill>
              </a:rPr>
              <a:t>Understanding </a:t>
            </a:r>
            <a:r>
              <a:rPr lang="en-US" altLang="en-US" sz="3600" dirty="0" err="1">
                <a:solidFill>
                  <a:srgbClr val="0070C0"/>
                </a:solidFill>
                <a:latin typeface="Courier New" panose="02070309020205020404" pitchFamily="49" charset="0"/>
              </a:rPr>
              <a:t>arith</a:t>
            </a:r>
            <a:endParaRPr lang="en-US" altLang="en-US" sz="3600" dirty="0">
              <a:solidFill>
                <a:srgbClr val="0070C0"/>
              </a:solidFill>
            </a:endParaRPr>
          </a:p>
        </p:txBody>
      </p:sp>
      <p:sp>
        <p:nvSpPr>
          <p:cNvPr id="2" name="Content Placeholder 1"/>
          <p:cNvSpPr>
            <a:spLocks noGrp="1"/>
          </p:cNvSpPr>
          <p:nvPr>
            <p:ph idx="1"/>
          </p:nvPr>
        </p:nvSpPr>
        <p:spPr/>
        <p:txBody>
          <a:bodyPr/>
          <a:lstStyle/>
          <a:p>
            <a:endParaRPr lang="en-US"/>
          </a:p>
        </p:txBody>
      </p:sp>
      <p:sp>
        <p:nvSpPr>
          <p:cNvPr id="21" name="Date Placeholder 2"/>
          <p:cNvSpPr>
            <a:spLocks noGrp="1"/>
          </p:cNvSpPr>
          <p:nvPr>
            <p:ph type="dt" sz="half" idx="10"/>
          </p:nvPr>
        </p:nvSpPr>
        <p:spPr/>
        <p:txBody>
          <a:bodyPr/>
          <a:lstStyle/>
          <a:p>
            <a:r>
              <a:rPr lang="en-US" altLang="en-US"/>
              <a:t>CS5250 - 2021/2022 Sem 2</a:t>
            </a:r>
          </a:p>
        </p:txBody>
      </p:sp>
      <p:sp>
        <p:nvSpPr>
          <p:cNvPr id="23" name="Slide Number Placeholder 4"/>
          <p:cNvSpPr>
            <a:spLocks noGrp="1"/>
          </p:cNvSpPr>
          <p:nvPr>
            <p:ph type="sldNum" sz="quarter" idx="12"/>
          </p:nvPr>
        </p:nvSpPr>
        <p:spPr/>
        <p:txBody>
          <a:bodyPr/>
          <a:lstStyle/>
          <a:p>
            <a:fld id="{C35A50A6-B645-441F-989C-55AE2841FBD4}" type="slidenum">
              <a:rPr lang="en-US" altLang="en-US"/>
              <a:pPr/>
              <a:t>77</a:t>
            </a:fld>
            <a:endParaRPr lang="en-US" altLang="en-US"/>
          </a:p>
        </p:txBody>
      </p:sp>
      <p:sp>
        <p:nvSpPr>
          <p:cNvPr id="604163" name="Rectangle 3"/>
          <p:cNvSpPr>
            <a:spLocks noChangeArrowheads="1"/>
          </p:cNvSpPr>
          <p:nvPr/>
        </p:nvSpPr>
        <p:spPr bwMode="auto">
          <a:xfrm>
            <a:off x="2895600" y="1676401"/>
            <a:ext cx="3429000" cy="2441575"/>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int arith</a:t>
            </a:r>
          </a:p>
          <a:p>
            <a:pPr eaLnBrk="0" hangingPunct="0"/>
            <a:r>
              <a:rPr lang="en-US" altLang="en-US" sz="1400" b="1">
                <a:latin typeface="Courier New" panose="02070309020205020404" pitchFamily="49" charset="0"/>
              </a:rPr>
              <a:t>  (int x, int y, int z)</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t1 = x+y;</a:t>
            </a:r>
          </a:p>
          <a:p>
            <a:pPr eaLnBrk="0" hangingPunct="0"/>
            <a:r>
              <a:rPr lang="en-US" altLang="en-US" sz="1400" b="1">
                <a:latin typeface="Courier New" panose="02070309020205020404" pitchFamily="49" charset="0"/>
              </a:rPr>
              <a:t>  int t2 = z+t1;</a:t>
            </a:r>
          </a:p>
          <a:p>
            <a:pPr eaLnBrk="0" hangingPunct="0"/>
            <a:r>
              <a:rPr lang="en-US" altLang="en-US" sz="1400" b="1">
                <a:latin typeface="Courier New" panose="02070309020205020404" pitchFamily="49" charset="0"/>
              </a:rPr>
              <a:t>  int t3 = x+4;</a:t>
            </a:r>
          </a:p>
          <a:p>
            <a:pPr eaLnBrk="0" hangingPunct="0"/>
            <a:r>
              <a:rPr lang="en-US" altLang="en-US" sz="1400" b="1">
                <a:latin typeface="Courier New" panose="02070309020205020404" pitchFamily="49" charset="0"/>
              </a:rPr>
              <a:t>  int t4 = y * 48; </a:t>
            </a:r>
          </a:p>
          <a:p>
            <a:pPr eaLnBrk="0" hangingPunct="0"/>
            <a:r>
              <a:rPr lang="en-US" altLang="en-US" sz="1400" b="1">
                <a:latin typeface="Courier New" panose="02070309020205020404" pitchFamily="49" charset="0"/>
              </a:rPr>
              <a:t>  int t5 = t3 + t4;</a:t>
            </a:r>
          </a:p>
          <a:p>
            <a:pPr eaLnBrk="0" hangingPunct="0"/>
            <a:r>
              <a:rPr lang="en-US" altLang="en-US" sz="1400" b="1">
                <a:latin typeface="Courier New" panose="02070309020205020404" pitchFamily="49" charset="0"/>
              </a:rPr>
              <a:t>  int rval = t2 * t5;</a:t>
            </a:r>
          </a:p>
          <a:p>
            <a:pPr eaLnBrk="0" hangingPunct="0"/>
            <a:r>
              <a:rPr lang="en-US" altLang="en-US" sz="1400" b="1">
                <a:latin typeface="Courier New" panose="02070309020205020404" pitchFamily="49" charset="0"/>
              </a:rPr>
              <a:t>  return rval;</a:t>
            </a:r>
          </a:p>
          <a:p>
            <a:pPr eaLnBrk="0" hangingPunct="0"/>
            <a:r>
              <a:rPr lang="en-US" altLang="en-US" sz="1400" b="1">
                <a:latin typeface="Courier New" panose="02070309020205020404" pitchFamily="49" charset="0"/>
              </a:rPr>
              <a:t>}</a:t>
            </a:r>
          </a:p>
        </p:txBody>
      </p:sp>
      <p:sp>
        <p:nvSpPr>
          <p:cNvPr id="604164" name="Rectangle 4"/>
          <p:cNvSpPr>
            <a:spLocks noChangeArrowheads="1"/>
          </p:cNvSpPr>
          <p:nvPr/>
        </p:nvSpPr>
        <p:spPr bwMode="auto">
          <a:xfrm>
            <a:off x="2362200" y="4267201"/>
            <a:ext cx="6781800" cy="181331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228600" algn="l"/>
                <a:tab pos="3657600" algn="l"/>
              </a:tabLst>
              <a:defRPr>
                <a:solidFill>
                  <a:schemeClr val="tx1"/>
                </a:solidFill>
                <a:latin typeface="Arial" panose="020B0604020202020204" pitchFamily="34" charset="0"/>
                <a:cs typeface="Arial" panose="020B0604020202020204" pitchFamily="34" charset="0"/>
              </a:defRPr>
            </a:lvl1pPr>
            <a:lvl2pPr>
              <a:tabLst>
                <a:tab pos="228600" algn="l"/>
                <a:tab pos="3657600" algn="l"/>
              </a:tabLst>
              <a:defRPr>
                <a:solidFill>
                  <a:schemeClr val="tx1"/>
                </a:solidFill>
                <a:latin typeface="Arial" panose="020B0604020202020204" pitchFamily="34" charset="0"/>
                <a:cs typeface="Arial" panose="020B0604020202020204" pitchFamily="34" charset="0"/>
              </a:defRPr>
            </a:lvl2pPr>
            <a:lvl3pPr>
              <a:tabLst>
                <a:tab pos="228600" algn="l"/>
                <a:tab pos="3657600" algn="l"/>
              </a:tabLst>
              <a:defRPr>
                <a:solidFill>
                  <a:schemeClr val="tx1"/>
                </a:solidFill>
                <a:latin typeface="Arial" panose="020B0604020202020204" pitchFamily="34" charset="0"/>
                <a:cs typeface="Arial" panose="020B0604020202020204" pitchFamily="34" charset="0"/>
              </a:defRPr>
            </a:lvl3pPr>
            <a:lvl4pPr>
              <a:tabLst>
                <a:tab pos="228600" algn="l"/>
                <a:tab pos="3657600" algn="l"/>
              </a:tabLst>
              <a:defRPr>
                <a:solidFill>
                  <a:schemeClr val="tx1"/>
                </a:solidFill>
                <a:latin typeface="Arial" panose="020B0604020202020204" pitchFamily="34" charset="0"/>
                <a:cs typeface="Arial" panose="020B0604020202020204" pitchFamily="34" charset="0"/>
              </a:defRPr>
            </a:lvl4pPr>
            <a:lvl5pPr>
              <a:tabLst>
                <a:tab pos="228600" algn="l"/>
                <a:tab pos="3657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movl 8(%ebp),%eax	# eax = x</a:t>
            </a:r>
          </a:p>
          <a:p>
            <a:pPr eaLnBrk="0" hangingPunct="0"/>
            <a:r>
              <a:rPr lang="en-US" altLang="en-US" sz="1400" b="1">
                <a:latin typeface="Courier New" panose="02070309020205020404" pitchFamily="49" charset="0"/>
              </a:rPr>
              <a:t>	movl 12(%ebp),%edx	# edx = y</a:t>
            </a:r>
          </a:p>
          <a:p>
            <a:pPr eaLnBrk="0" hangingPunct="0"/>
            <a:r>
              <a:rPr lang="en-US" altLang="en-US" sz="1400" b="1">
                <a:latin typeface="Courier New" panose="02070309020205020404" pitchFamily="49" charset="0"/>
              </a:rPr>
              <a:t>	leal (%edx,%eax),%ecx	# ecx = x+y  (t1)</a:t>
            </a:r>
          </a:p>
          <a:p>
            <a:pPr eaLnBrk="0" hangingPunct="0"/>
            <a:r>
              <a:rPr lang="en-US" altLang="en-US" sz="1400" b="1">
                <a:latin typeface="Courier New" panose="02070309020205020404" pitchFamily="49" charset="0"/>
              </a:rPr>
              <a:t>	leal (%edx,%edx,2),%edx	# edx = 3*y</a:t>
            </a:r>
          </a:p>
          <a:p>
            <a:pPr eaLnBrk="0" hangingPunct="0"/>
            <a:r>
              <a:rPr lang="en-US" altLang="en-US" sz="1400" b="1">
                <a:latin typeface="Courier New" panose="02070309020205020404" pitchFamily="49" charset="0"/>
              </a:rPr>
              <a:t>	sall $4,%edx	# edx = 48*y (t4)</a:t>
            </a:r>
          </a:p>
          <a:p>
            <a:pPr eaLnBrk="0" hangingPunct="0"/>
            <a:r>
              <a:rPr lang="en-US" altLang="en-US" sz="1400" b="1">
                <a:latin typeface="Courier New" panose="02070309020205020404" pitchFamily="49" charset="0"/>
              </a:rPr>
              <a:t>	addl 16(%ebp),%ecx	# ecx = z+t1 (t2)</a:t>
            </a:r>
          </a:p>
          <a:p>
            <a:pPr eaLnBrk="0" hangingPunct="0"/>
            <a:r>
              <a:rPr lang="en-US" altLang="en-US" sz="1400" b="1">
                <a:latin typeface="Courier New" panose="02070309020205020404" pitchFamily="49" charset="0"/>
              </a:rPr>
              <a:t>	leal 4(%edx,%eax),%eax	# eax = 4+t4+x (t5)</a:t>
            </a:r>
          </a:p>
          <a:p>
            <a:pPr eaLnBrk="0" hangingPunct="0"/>
            <a:r>
              <a:rPr lang="en-US" altLang="en-US" sz="1400" b="1">
                <a:latin typeface="Courier New" panose="02070309020205020404" pitchFamily="49" charset="0"/>
              </a:rPr>
              <a:t>	imull %ecx,%eax	# eax = t5*t2 (rval)</a:t>
            </a:r>
          </a:p>
        </p:txBody>
      </p:sp>
      <p:grpSp>
        <p:nvGrpSpPr>
          <p:cNvPr id="604165" name="Group 5"/>
          <p:cNvGrpSpPr>
            <a:grpSpLocks/>
          </p:cNvGrpSpPr>
          <p:nvPr/>
        </p:nvGrpSpPr>
        <p:grpSpPr bwMode="auto">
          <a:xfrm>
            <a:off x="6934201" y="1524000"/>
            <a:ext cx="3189288" cy="2535238"/>
            <a:chOff x="3408" y="672"/>
            <a:chExt cx="2009" cy="1887"/>
          </a:xfrm>
        </p:grpSpPr>
        <p:sp>
          <p:nvSpPr>
            <p:cNvPr id="604166" name="Rectangle 6"/>
            <p:cNvSpPr>
              <a:spLocks noChangeArrowheads="1"/>
            </p:cNvSpPr>
            <p:nvPr/>
          </p:nvSpPr>
          <p:spPr bwMode="auto">
            <a:xfrm>
              <a:off x="3984" y="158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a:t>
              </a:r>
            </a:p>
          </p:txBody>
        </p:sp>
        <p:sp>
          <p:nvSpPr>
            <p:cNvPr id="604167" name="Rectangle 7"/>
            <p:cNvSpPr>
              <a:spLocks noChangeArrowheads="1"/>
            </p:cNvSpPr>
            <p:nvPr/>
          </p:nvSpPr>
          <p:spPr bwMode="auto">
            <a:xfrm>
              <a:off x="3984" y="182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a:t>
              </a:r>
            </a:p>
          </p:txBody>
        </p:sp>
        <p:sp>
          <p:nvSpPr>
            <p:cNvPr id="604168" name="Rectangle 8"/>
            <p:cNvSpPr>
              <a:spLocks noChangeArrowheads="1"/>
            </p:cNvSpPr>
            <p:nvPr/>
          </p:nvSpPr>
          <p:spPr bwMode="auto">
            <a:xfrm>
              <a:off x="3984" y="206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04169" name="Rectangle 9"/>
            <p:cNvSpPr>
              <a:spLocks noChangeArrowheads="1"/>
            </p:cNvSpPr>
            <p:nvPr/>
          </p:nvSpPr>
          <p:spPr bwMode="auto">
            <a:xfrm>
              <a:off x="3984" y="230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04170" name="Line 10"/>
            <p:cNvSpPr>
              <a:spLocks noChangeShapeType="1"/>
            </p:cNvSpPr>
            <p:nvPr/>
          </p:nvSpPr>
          <p:spPr bwMode="auto">
            <a:xfrm flipH="1">
              <a:off x="4656" y="2400"/>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4171" name="Text Box 11"/>
            <p:cNvSpPr txBox="1">
              <a:spLocks noChangeArrowheads="1"/>
            </p:cNvSpPr>
            <p:nvPr/>
          </p:nvSpPr>
          <p:spPr bwMode="auto">
            <a:xfrm>
              <a:off x="5030" y="2322"/>
              <a:ext cx="387" cy="22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04172" name="Text Box 12"/>
            <p:cNvSpPr txBox="1">
              <a:spLocks noChangeArrowheads="1"/>
            </p:cNvSpPr>
            <p:nvPr/>
          </p:nvSpPr>
          <p:spPr bwMode="auto">
            <a:xfrm>
              <a:off x="3648" y="2332"/>
              <a:ext cx="317" cy="22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04173" name="Text Box 13"/>
            <p:cNvSpPr txBox="1">
              <a:spLocks noChangeArrowheads="1"/>
            </p:cNvSpPr>
            <p:nvPr/>
          </p:nvSpPr>
          <p:spPr bwMode="auto">
            <a:xfrm>
              <a:off x="3648" y="2093"/>
              <a:ext cx="319" cy="22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04174" name="Text Box 14"/>
            <p:cNvSpPr txBox="1">
              <a:spLocks noChangeArrowheads="1"/>
            </p:cNvSpPr>
            <p:nvPr/>
          </p:nvSpPr>
          <p:spPr bwMode="auto">
            <a:xfrm>
              <a:off x="3648" y="1853"/>
              <a:ext cx="317" cy="22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04175" name="Text Box 15"/>
            <p:cNvSpPr txBox="1">
              <a:spLocks noChangeArrowheads="1"/>
            </p:cNvSpPr>
            <p:nvPr/>
          </p:nvSpPr>
          <p:spPr bwMode="auto">
            <a:xfrm>
              <a:off x="3648" y="1613"/>
              <a:ext cx="317" cy="22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04176" name="Text Box 16"/>
            <p:cNvSpPr txBox="1">
              <a:spLocks noChangeArrowheads="1"/>
            </p:cNvSpPr>
            <p:nvPr/>
          </p:nvSpPr>
          <p:spPr bwMode="auto">
            <a:xfrm>
              <a:off x="3408" y="1088"/>
              <a:ext cx="438" cy="22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04177" name="Text Box 17"/>
            <p:cNvSpPr txBox="1">
              <a:spLocks noChangeArrowheads="1"/>
            </p:cNvSpPr>
            <p:nvPr/>
          </p:nvSpPr>
          <p:spPr bwMode="auto">
            <a:xfrm>
              <a:off x="4896" y="911"/>
              <a:ext cx="500" cy="2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Stack</a:t>
              </a:r>
            </a:p>
          </p:txBody>
        </p:sp>
        <p:sp>
          <p:nvSpPr>
            <p:cNvPr id="604178" name="Rectangle 18"/>
            <p:cNvSpPr>
              <a:spLocks noChangeArrowheads="1"/>
            </p:cNvSpPr>
            <p:nvPr/>
          </p:nvSpPr>
          <p:spPr bwMode="auto">
            <a:xfrm>
              <a:off x="3984" y="672"/>
              <a:ext cx="672" cy="672"/>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04179" name="Rectangle 19"/>
            <p:cNvSpPr>
              <a:spLocks noChangeArrowheads="1"/>
            </p:cNvSpPr>
            <p:nvPr/>
          </p:nvSpPr>
          <p:spPr bwMode="auto">
            <a:xfrm>
              <a:off x="3984" y="1344"/>
              <a:ext cx="672"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z</a:t>
              </a:r>
            </a:p>
          </p:txBody>
        </p:sp>
        <p:sp>
          <p:nvSpPr>
            <p:cNvPr id="604180" name="Text Box 20"/>
            <p:cNvSpPr txBox="1">
              <a:spLocks noChangeArrowheads="1"/>
            </p:cNvSpPr>
            <p:nvPr/>
          </p:nvSpPr>
          <p:spPr bwMode="auto">
            <a:xfrm>
              <a:off x="3648" y="1373"/>
              <a:ext cx="317" cy="22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16 </a:t>
              </a:r>
            </a:p>
          </p:txBody>
        </p:sp>
      </p:grpSp>
    </p:spTree>
    <p:extLst>
      <p:ext uri="{BB962C8B-B14F-4D97-AF65-F5344CB8AC3E}">
        <p14:creationId xmlns:p14="http://schemas.microsoft.com/office/powerpoint/2010/main" val="28418968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6" name="Rectangle 2"/>
          <p:cNvSpPr>
            <a:spLocks noGrp="1" noChangeArrowheads="1"/>
          </p:cNvSpPr>
          <p:nvPr>
            <p:ph type="title"/>
          </p:nvPr>
        </p:nvSpPr>
        <p:spPr/>
        <p:txBody>
          <a:bodyPr/>
          <a:lstStyle/>
          <a:p>
            <a:r>
              <a:rPr lang="en-US" altLang="en-US" sz="3600" dirty="0">
                <a:solidFill>
                  <a:srgbClr val="0070C0"/>
                </a:solidFill>
              </a:rPr>
              <a:t>Understanding </a:t>
            </a:r>
            <a:r>
              <a:rPr lang="en-US" altLang="en-US" sz="3600" dirty="0" err="1">
                <a:solidFill>
                  <a:srgbClr val="0070C0"/>
                </a:solidFill>
                <a:latin typeface="Courier New" panose="02070309020205020404" pitchFamily="49" charset="0"/>
              </a:rPr>
              <a:t>arith</a:t>
            </a:r>
            <a:endParaRPr lang="en-US" altLang="en-US" sz="3600" dirty="0">
              <a:solidFill>
                <a:srgbClr val="0070C0"/>
              </a:solidFill>
            </a:endParaRPr>
          </a:p>
        </p:txBody>
      </p:sp>
      <p:sp>
        <p:nvSpPr>
          <p:cNvPr id="2" name="Content Placeholder 1"/>
          <p:cNvSpPr>
            <a:spLocks noGrp="1"/>
          </p:cNvSpPr>
          <p:nvPr>
            <p:ph idx="1"/>
          </p:nvPr>
        </p:nvSpPr>
        <p:spPr/>
        <p:txBody>
          <a:bodyPr/>
          <a:lstStyle/>
          <a:p>
            <a:endParaRPr lang="en-US"/>
          </a:p>
        </p:txBody>
      </p:sp>
      <p:sp>
        <p:nvSpPr>
          <p:cNvPr id="15" name="Date Placeholder 2"/>
          <p:cNvSpPr>
            <a:spLocks noGrp="1"/>
          </p:cNvSpPr>
          <p:nvPr>
            <p:ph type="dt" sz="half" idx="10"/>
          </p:nvPr>
        </p:nvSpPr>
        <p:spPr/>
        <p:txBody>
          <a:bodyPr/>
          <a:lstStyle/>
          <a:p>
            <a:r>
              <a:rPr lang="en-US" altLang="en-US"/>
              <a:t>CS5250 - 2021/2022 Sem 2</a:t>
            </a:r>
          </a:p>
        </p:txBody>
      </p:sp>
      <p:sp>
        <p:nvSpPr>
          <p:cNvPr id="17" name="Slide Number Placeholder 4"/>
          <p:cNvSpPr>
            <a:spLocks noGrp="1"/>
          </p:cNvSpPr>
          <p:nvPr>
            <p:ph type="sldNum" sz="quarter" idx="12"/>
          </p:nvPr>
        </p:nvSpPr>
        <p:spPr/>
        <p:txBody>
          <a:bodyPr/>
          <a:lstStyle/>
          <a:p>
            <a:fld id="{1D9B0473-175E-43A0-925A-B84AB73E1894}" type="slidenum">
              <a:rPr lang="en-US" altLang="en-US"/>
              <a:pPr/>
              <a:t>78</a:t>
            </a:fld>
            <a:endParaRPr lang="en-US" altLang="en-US"/>
          </a:p>
        </p:txBody>
      </p:sp>
      <p:grpSp>
        <p:nvGrpSpPr>
          <p:cNvPr id="605198" name="Group 14"/>
          <p:cNvGrpSpPr>
            <a:grpSpLocks/>
          </p:cNvGrpSpPr>
          <p:nvPr/>
        </p:nvGrpSpPr>
        <p:grpSpPr bwMode="auto">
          <a:xfrm>
            <a:off x="1905000" y="1600200"/>
            <a:ext cx="8534400" cy="4483100"/>
            <a:chOff x="192" y="624"/>
            <a:chExt cx="5376" cy="2824"/>
          </a:xfrm>
        </p:grpSpPr>
        <p:sp>
          <p:nvSpPr>
            <p:cNvPr id="605187" name="Rectangle 3"/>
            <p:cNvSpPr>
              <a:spLocks noChangeArrowheads="1"/>
            </p:cNvSpPr>
            <p:nvPr/>
          </p:nvSpPr>
          <p:spPr bwMode="auto">
            <a:xfrm>
              <a:off x="192" y="1008"/>
              <a:ext cx="2160" cy="1967"/>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b="1">
                  <a:latin typeface="Courier New" panose="02070309020205020404" pitchFamily="49" charset="0"/>
                </a:rPr>
                <a:t>int arith</a:t>
              </a:r>
            </a:p>
            <a:p>
              <a:pPr eaLnBrk="0" hangingPunct="0"/>
              <a:r>
                <a:rPr lang="en-US" altLang="en-US" b="1">
                  <a:latin typeface="Courier New" panose="02070309020205020404" pitchFamily="49" charset="0"/>
                </a:rPr>
                <a:t>  (int x, int y, int z)</a:t>
              </a:r>
            </a:p>
            <a:p>
              <a:pPr eaLnBrk="0" hangingPunct="0"/>
              <a:r>
                <a:rPr lang="en-US" altLang="en-US" b="1">
                  <a:latin typeface="Courier New" panose="02070309020205020404" pitchFamily="49" charset="0"/>
                </a:rPr>
                <a:t>{</a:t>
              </a:r>
            </a:p>
            <a:p>
              <a:pPr eaLnBrk="0" hangingPunct="0"/>
              <a:r>
                <a:rPr lang="en-US" altLang="en-US" b="1">
                  <a:latin typeface="Courier New" panose="02070309020205020404" pitchFamily="49" charset="0"/>
                </a:rPr>
                <a:t>  int t1 = x+y;</a:t>
              </a:r>
            </a:p>
            <a:p>
              <a:pPr eaLnBrk="0" hangingPunct="0"/>
              <a:r>
                <a:rPr lang="en-US" altLang="en-US" b="1">
                  <a:latin typeface="Courier New" panose="02070309020205020404" pitchFamily="49" charset="0"/>
                </a:rPr>
                <a:t>  int t2 = z+t1;</a:t>
              </a:r>
            </a:p>
            <a:p>
              <a:pPr eaLnBrk="0" hangingPunct="0"/>
              <a:r>
                <a:rPr lang="en-US" altLang="en-US" b="1">
                  <a:latin typeface="Courier New" panose="02070309020205020404" pitchFamily="49" charset="0"/>
                </a:rPr>
                <a:t>  int t3 = x+4;</a:t>
              </a:r>
            </a:p>
            <a:p>
              <a:pPr eaLnBrk="0" hangingPunct="0"/>
              <a:r>
                <a:rPr lang="en-US" altLang="en-US" b="1">
                  <a:latin typeface="Courier New" panose="02070309020205020404" pitchFamily="49" charset="0"/>
                </a:rPr>
                <a:t>  int t4 = y * 48; </a:t>
              </a:r>
            </a:p>
            <a:p>
              <a:pPr eaLnBrk="0" hangingPunct="0"/>
              <a:r>
                <a:rPr lang="en-US" altLang="en-US" b="1">
                  <a:latin typeface="Courier New" panose="02070309020205020404" pitchFamily="49" charset="0"/>
                </a:rPr>
                <a:t>  int t5 = t3 + t4;</a:t>
              </a:r>
            </a:p>
            <a:p>
              <a:pPr eaLnBrk="0" hangingPunct="0"/>
              <a:r>
                <a:rPr lang="en-US" altLang="en-US" b="1">
                  <a:latin typeface="Courier New" panose="02070309020205020404" pitchFamily="49" charset="0"/>
                </a:rPr>
                <a:t>  int rval = t2 * t5;</a:t>
              </a:r>
            </a:p>
            <a:p>
              <a:pPr eaLnBrk="0" hangingPunct="0"/>
              <a:r>
                <a:rPr lang="en-US" altLang="en-US" b="1">
                  <a:latin typeface="Courier New" panose="02070309020205020404" pitchFamily="49" charset="0"/>
                </a:rPr>
                <a:t>  return rval;</a:t>
              </a:r>
            </a:p>
            <a:p>
              <a:pPr eaLnBrk="0" hangingPunct="0"/>
              <a:r>
                <a:rPr lang="en-US" altLang="en-US" b="1">
                  <a:latin typeface="Courier New" panose="02070309020205020404" pitchFamily="49" charset="0"/>
                </a:rPr>
                <a:t>}</a:t>
              </a:r>
            </a:p>
          </p:txBody>
        </p:sp>
        <p:sp>
          <p:nvSpPr>
            <p:cNvPr id="605188" name="Rectangle 4"/>
            <p:cNvSpPr>
              <a:spLocks noChangeArrowheads="1"/>
            </p:cNvSpPr>
            <p:nvPr/>
          </p:nvSpPr>
          <p:spPr bwMode="auto">
            <a:xfrm>
              <a:off x="2784" y="624"/>
              <a:ext cx="2784" cy="282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228600" algn="l"/>
                  <a:tab pos="3657600" algn="l"/>
                </a:tabLst>
                <a:defRPr>
                  <a:solidFill>
                    <a:schemeClr val="tx1"/>
                  </a:solidFill>
                  <a:latin typeface="Arial" panose="020B0604020202020204" pitchFamily="34" charset="0"/>
                  <a:cs typeface="Arial" panose="020B0604020202020204" pitchFamily="34" charset="0"/>
                </a:defRPr>
              </a:lvl1pPr>
              <a:lvl2pPr>
                <a:tabLst>
                  <a:tab pos="228600" algn="l"/>
                  <a:tab pos="3657600" algn="l"/>
                </a:tabLst>
                <a:defRPr>
                  <a:solidFill>
                    <a:schemeClr val="tx1"/>
                  </a:solidFill>
                  <a:latin typeface="Arial" panose="020B0604020202020204" pitchFamily="34" charset="0"/>
                  <a:cs typeface="Arial" panose="020B0604020202020204" pitchFamily="34" charset="0"/>
                </a:defRPr>
              </a:lvl2pPr>
              <a:lvl3pPr>
                <a:tabLst>
                  <a:tab pos="228600" algn="l"/>
                  <a:tab pos="3657600" algn="l"/>
                </a:tabLst>
                <a:defRPr>
                  <a:solidFill>
                    <a:schemeClr val="tx1"/>
                  </a:solidFill>
                  <a:latin typeface="Arial" panose="020B0604020202020204" pitchFamily="34" charset="0"/>
                  <a:cs typeface="Arial" panose="020B0604020202020204" pitchFamily="34" charset="0"/>
                </a:defRPr>
              </a:lvl3pPr>
              <a:lvl4pPr>
                <a:tabLst>
                  <a:tab pos="228600" algn="l"/>
                  <a:tab pos="3657600" algn="l"/>
                </a:tabLst>
                <a:defRPr>
                  <a:solidFill>
                    <a:schemeClr val="tx1"/>
                  </a:solidFill>
                  <a:latin typeface="Arial" panose="020B0604020202020204" pitchFamily="34" charset="0"/>
                  <a:cs typeface="Arial" panose="020B0604020202020204" pitchFamily="34" charset="0"/>
                </a:defRPr>
              </a:lvl4pPr>
              <a:lvl5pPr>
                <a:tabLst>
                  <a:tab pos="228600" algn="l"/>
                  <a:tab pos="3657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228600" algn="l"/>
                  <a:tab pos="3657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b="1">
                  <a:latin typeface="Courier New" panose="02070309020205020404" pitchFamily="49" charset="0"/>
                </a:rPr>
                <a:t># eax = x</a:t>
              </a:r>
            </a:p>
            <a:p>
              <a:pPr eaLnBrk="0" hangingPunct="0"/>
              <a:r>
                <a:rPr lang="en-US" altLang="en-US" b="1">
                  <a:latin typeface="Courier New" panose="02070309020205020404" pitchFamily="49" charset="0"/>
                </a:rPr>
                <a:t>	movl 8(%ebp),%eax	</a:t>
              </a:r>
            </a:p>
            <a:p>
              <a:pPr eaLnBrk="0" hangingPunct="0"/>
              <a:r>
                <a:rPr lang="en-US" altLang="en-US" b="1">
                  <a:latin typeface="Courier New" panose="02070309020205020404" pitchFamily="49" charset="0"/>
                </a:rPr>
                <a:t># edx = y</a:t>
              </a:r>
            </a:p>
            <a:p>
              <a:pPr eaLnBrk="0" hangingPunct="0"/>
              <a:r>
                <a:rPr lang="en-US" altLang="en-US" b="1">
                  <a:latin typeface="Courier New" panose="02070309020205020404" pitchFamily="49" charset="0"/>
                </a:rPr>
                <a:t>	movl 12(%ebp),%edx</a:t>
              </a:r>
            </a:p>
            <a:p>
              <a:pPr eaLnBrk="0" hangingPunct="0"/>
              <a:r>
                <a:rPr lang="en-US" altLang="en-US" b="1">
                  <a:latin typeface="Courier New" panose="02070309020205020404" pitchFamily="49" charset="0"/>
                </a:rPr>
                <a:t># ecx = x+y  (t1)</a:t>
              </a:r>
            </a:p>
            <a:p>
              <a:pPr eaLnBrk="0" hangingPunct="0"/>
              <a:r>
                <a:rPr lang="en-US" altLang="en-US" b="1">
                  <a:latin typeface="Courier New" panose="02070309020205020404" pitchFamily="49" charset="0"/>
                </a:rPr>
                <a:t>	leal (%edx,%eax),%ecx</a:t>
              </a:r>
            </a:p>
            <a:p>
              <a:pPr eaLnBrk="0" hangingPunct="0"/>
              <a:r>
                <a:rPr lang="en-US" altLang="en-US" b="1">
                  <a:latin typeface="Courier New" panose="02070309020205020404" pitchFamily="49" charset="0"/>
                </a:rPr>
                <a:t># edx = 3*y</a:t>
              </a:r>
            </a:p>
            <a:p>
              <a:pPr eaLnBrk="0" hangingPunct="0"/>
              <a:r>
                <a:rPr lang="en-US" altLang="en-US" b="1">
                  <a:latin typeface="Courier New" panose="02070309020205020404" pitchFamily="49" charset="0"/>
                </a:rPr>
                <a:t>	leal (%edx,%edx,2),%edx</a:t>
              </a:r>
            </a:p>
            <a:p>
              <a:pPr eaLnBrk="0" hangingPunct="0"/>
              <a:r>
                <a:rPr lang="en-US" altLang="en-US" b="1">
                  <a:latin typeface="Courier New" panose="02070309020205020404" pitchFamily="49" charset="0"/>
                </a:rPr>
                <a:t># edx = 48*y (t4)</a:t>
              </a:r>
            </a:p>
            <a:p>
              <a:pPr eaLnBrk="0" hangingPunct="0"/>
              <a:r>
                <a:rPr lang="en-US" altLang="en-US" b="1">
                  <a:latin typeface="Courier New" panose="02070309020205020404" pitchFamily="49" charset="0"/>
                </a:rPr>
                <a:t>	sall $4,%edx</a:t>
              </a:r>
            </a:p>
            <a:p>
              <a:pPr eaLnBrk="0" hangingPunct="0"/>
              <a:r>
                <a:rPr lang="en-US" altLang="en-US" b="1">
                  <a:latin typeface="Courier New" panose="02070309020205020404" pitchFamily="49" charset="0"/>
                </a:rPr>
                <a:t># ecx = z+t1 (t2)</a:t>
              </a:r>
            </a:p>
            <a:p>
              <a:pPr eaLnBrk="0" hangingPunct="0"/>
              <a:r>
                <a:rPr lang="en-US" altLang="en-US" b="1">
                  <a:latin typeface="Courier New" panose="02070309020205020404" pitchFamily="49" charset="0"/>
                </a:rPr>
                <a:t>	addl 16(%ebp),%ecx</a:t>
              </a:r>
            </a:p>
            <a:p>
              <a:pPr eaLnBrk="0" hangingPunct="0"/>
              <a:r>
                <a:rPr lang="en-US" altLang="en-US" b="1">
                  <a:latin typeface="Courier New" panose="02070309020205020404" pitchFamily="49" charset="0"/>
                </a:rPr>
                <a:t># eax = 4+t4+x (t5)</a:t>
              </a:r>
            </a:p>
            <a:p>
              <a:pPr eaLnBrk="0" hangingPunct="0"/>
              <a:r>
                <a:rPr lang="en-US" altLang="en-US" b="1">
                  <a:latin typeface="Courier New" panose="02070309020205020404" pitchFamily="49" charset="0"/>
                </a:rPr>
                <a:t>	leal 4(%edx,%eax),%eax</a:t>
              </a:r>
            </a:p>
            <a:p>
              <a:pPr eaLnBrk="0" hangingPunct="0"/>
              <a:r>
                <a:rPr lang="en-US" altLang="en-US" b="1">
                  <a:latin typeface="Courier New" panose="02070309020205020404" pitchFamily="49" charset="0"/>
                </a:rPr>
                <a:t># eax = t5*t2 (rval)</a:t>
              </a:r>
            </a:p>
            <a:p>
              <a:pPr eaLnBrk="0" hangingPunct="0"/>
              <a:r>
                <a:rPr lang="en-US" altLang="en-US" b="1">
                  <a:latin typeface="Courier New" panose="02070309020205020404" pitchFamily="49" charset="0"/>
                </a:rPr>
                <a:t>	imull %ecx,%eax</a:t>
              </a:r>
            </a:p>
          </p:txBody>
        </p:sp>
        <p:sp>
          <p:nvSpPr>
            <p:cNvPr id="605189" name="Line 5"/>
            <p:cNvSpPr>
              <a:spLocks noChangeShapeType="1"/>
            </p:cNvSpPr>
            <p:nvPr/>
          </p:nvSpPr>
          <p:spPr bwMode="auto">
            <a:xfrm flipV="1">
              <a:off x="1680" y="1584"/>
              <a:ext cx="1104" cy="48"/>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grpSp>
          <p:nvGrpSpPr>
            <p:cNvPr id="605190" name="Group 6"/>
            <p:cNvGrpSpPr>
              <a:grpSpLocks/>
            </p:cNvGrpSpPr>
            <p:nvPr/>
          </p:nvGrpSpPr>
          <p:grpSpPr bwMode="auto">
            <a:xfrm>
              <a:off x="1824" y="1968"/>
              <a:ext cx="1104" cy="288"/>
              <a:chOff x="1824" y="1968"/>
              <a:chExt cx="1104" cy="288"/>
            </a:xfrm>
          </p:grpSpPr>
          <p:sp>
            <p:nvSpPr>
              <p:cNvPr id="605191" name="Line 7"/>
              <p:cNvSpPr>
                <a:spLocks noChangeShapeType="1"/>
              </p:cNvSpPr>
              <p:nvPr/>
            </p:nvSpPr>
            <p:spPr bwMode="auto">
              <a:xfrm flipV="1">
                <a:off x="1824" y="1968"/>
                <a:ext cx="1056" cy="144"/>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sp>
            <p:nvSpPr>
              <p:cNvPr id="605192" name="Line 8"/>
              <p:cNvSpPr>
                <a:spLocks noChangeShapeType="1"/>
              </p:cNvSpPr>
              <p:nvPr/>
            </p:nvSpPr>
            <p:spPr bwMode="auto">
              <a:xfrm>
                <a:off x="1824" y="2160"/>
                <a:ext cx="1104" cy="96"/>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grpSp>
        <p:sp>
          <p:nvSpPr>
            <p:cNvPr id="605193" name="Line 9"/>
            <p:cNvSpPr>
              <a:spLocks noChangeShapeType="1"/>
            </p:cNvSpPr>
            <p:nvPr/>
          </p:nvSpPr>
          <p:spPr bwMode="auto">
            <a:xfrm>
              <a:off x="1776" y="1824"/>
              <a:ext cx="1104" cy="768"/>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grpSp>
          <p:nvGrpSpPr>
            <p:cNvPr id="605194" name="Group 10"/>
            <p:cNvGrpSpPr>
              <a:grpSpLocks/>
            </p:cNvGrpSpPr>
            <p:nvPr/>
          </p:nvGrpSpPr>
          <p:grpSpPr bwMode="auto">
            <a:xfrm>
              <a:off x="1584" y="1968"/>
              <a:ext cx="1248" cy="1008"/>
              <a:chOff x="1584" y="1968"/>
              <a:chExt cx="1248" cy="1008"/>
            </a:xfrm>
          </p:grpSpPr>
          <p:sp>
            <p:nvSpPr>
              <p:cNvPr id="605195" name="Line 11"/>
              <p:cNvSpPr>
                <a:spLocks noChangeShapeType="1"/>
              </p:cNvSpPr>
              <p:nvPr/>
            </p:nvSpPr>
            <p:spPr bwMode="auto">
              <a:xfrm>
                <a:off x="1872" y="2352"/>
                <a:ext cx="960" cy="624"/>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sp>
            <p:nvSpPr>
              <p:cNvPr id="605196" name="Line 12"/>
              <p:cNvSpPr>
                <a:spLocks noChangeShapeType="1"/>
              </p:cNvSpPr>
              <p:nvPr/>
            </p:nvSpPr>
            <p:spPr bwMode="auto">
              <a:xfrm>
                <a:off x="1584" y="1968"/>
                <a:ext cx="1248" cy="1008"/>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grpSp>
        <p:sp>
          <p:nvSpPr>
            <p:cNvPr id="605197" name="Line 13"/>
            <p:cNvSpPr>
              <a:spLocks noChangeShapeType="1"/>
            </p:cNvSpPr>
            <p:nvPr/>
          </p:nvSpPr>
          <p:spPr bwMode="auto">
            <a:xfrm>
              <a:off x="2064" y="2544"/>
              <a:ext cx="768" cy="768"/>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grpSp>
    </p:spTree>
    <p:extLst>
      <p:ext uri="{BB962C8B-B14F-4D97-AF65-F5344CB8AC3E}">
        <p14:creationId xmlns:p14="http://schemas.microsoft.com/office/powerpoint/2010/main" val="228863954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Rectangle 2"/>
          <p:cNvSpPr>
            <a:spLocks noGrp="1" noChangeArrowheads="1"/>
          </p:cNvSpPr>
          <p:nvPr>
            <p:ph type="title"/>
          </p:nvPr>
        </p:nvSpPr>
        <p:spPr/>
        <p:txBody>
          <a:bodyPr/>
          <a:lstStyle/>
          <a:p>
            <a:r>
              <a:rPr lang="en-US" altLang="en-US" sz="3600" dirty="0">
                <a:solidFill>
                  <a:srgbClr val="0070C0"/>
                </a:solidFill>
              </a:rPr>
              <a:t>Condition Codes</a:t>
            </a:r>
          </a:p>
        </p:txBody>
      </p:sp>
      <p:sp>
        <p:nvSpPr>
          <p:cNvPr id="607235" name="Rectangle 3"/>
          <p:cNvSpPr>
            <a:spLocks noGrp="1" noChangeArrowheads="1"/>
          </p:cNvSpPr>
          <p:nvPr>
            <p:ph idx="1"/>
          </p:nvPr>
        </p:nvSpPr>
        <p:spPr/>
        <p:txBody>
          <a:bodyPr/>
          <a:lstStyle/>
          <a:p>
            <a:pPr marL="223838" indent="-223838" defTabSz="895350">
              <a:tabLst>
                <a:tab pos="1085850" algn="l"/>
                <a:tab pos="4057650" algn="l"/>
                <a:tab pos="4743450" algn="l"/>
              </a:tabLst>
            </a:pPr>
            <a:r>
              <a:rPr lang="en-US" altLang="en-US" sz="2000"/>
              <a:t>Single Bit Registers</a:t>
            </a:r>
          </a:p>
          <a:p>
            <a:pPr marL="560388" lvl="1" indent="-222250" defTabSz="895350">
              <a:buNone/>
              <a:tabLst>
                <a:tab pos="1085850" algn="l"/>
                <a:tab pos="4057650" algn="l"/>
                <a:tab pos="4743450" algn="l"/>
              </a:tabLst>
            </a:pPr>
            <a:r>
              <a:rPr lang="en-US" altLang="en-US" sz="1800">
                <a:latin typeface="Courier New" panose="02070309020205020404" pitchFamily="49" charset="0"/>
              </a:rPr>
              <a:t>CF</a:t>
            </a:r>
            <a:r>
              <a:rPr lang="en-US" altLang="en-US" sz="1800"/>
              <a:t>	Carry Flag	</a:t>
            </a:r>
            <a:r>
              <a:rPr lang="en-US" altLang="en-US" sz="1800">
                <a:latin typeface="Courier New" panose="02070309020205020404" pitchFamily="49" charset="0"/>
              </a:rPr>
              <a:t>SF</a:t>
            </a:r>
            <a:r>
              <a:rPr lang="en-US" altLang="en-US" sz="1800"/>
              <a:t>	Sign Flag</a:t>
            </a:r>
          </a:p>
          <a:p>
            <a:pPr marL="560388" lvl="1" indent="-222250" defTabSz="895350">
              <a:buNone/>
              <a:tabLst>
                <a:tab pos="1085850" algn="l"/>
                <a:tab pos="4057650" algn="l"/>
                <a:tab pos="4743450" algn="l"/>
              </a:tabLst>
            </a:pPr>
            <a:r>
              <a:rPr lang="en-US" altLang="en-US" sz="1800">
                <a:latin typeface="Courier New" panose="02070309020205020404" pitchFamily="49" charset="0"/>
              </a:rPr>
              <a:t>ZF</a:t>
            </a:r>
            <a:r>
              <a:rPr lang="en-US" altLang="en-US" sz="1800"/>
              <a:t>	Zero Flag	</a:t>
            </a:r>
            <a:r>
              <a:rPr lang="en-US" altLang="en-US" sz="1800">
                <a:latin typeface="Courier New" panose="02070309020205020404" pitchFamily="49" charset="0"/>
              </a:rPr>
              <a:t>OF</a:t>
            </a:r>
            <a:r>
              <a:rPr lang="en-US" altLang="en-US" sz="1800"/>
              <a:t>	Overflow Flag</a:t>
            </a:r>
          </a:p>
          <a:p>
            <a:pPr marL="223838" indent="-223838" defTabSz="895350">
              <a:tabLst>
                <a:tab pos="1085850" algn="l"/>
                <a:tab pos="4057650" algn="l"/>
                <a:tab pos="4743450" algn="l"/>
              </a:tabLst>
            </a:pPr>
            <a:r>
              <a:rPr lang="en-US" altLang="en-US" sz="2000"/>
              <a:t>Implicitly Set By Arithmetic Operations</a:t>
            </a:r>
          </a:p>
          <a:p>
            <a:pPr marL="560388" lvl="1" indent="-222250" defTabSz="895350">
              <a:buNone/>
              <a:tabLst>
                <a:tab pos="1085850" algn="l"/>
                <a:tab pos="4057650" algn="l"/>
                <a:tab pos="4743450" algn="l"/>
              </a:tabLst>
            </a:pPr>
            <a:r>
              <a:rPr lang="en-US" altLang="en-US" sz="1800">
                <a:latin typeface="Courier New" panose="02070309020205020404" pitchFamily="49" charset="0"/>
              </a:rPr>
              <a:t>addl </a:t>
            </a:r>
            <a:r>
              <a:rPr lang="en-US" altLang="en-US" sz="1800" i="1"/>
              <a:t>Src</a:t>
            </a:r>
            <a:r>
              <a:rPr lang="en-US" altLang="en-US" sz="1800"/>
              <a:t>,</a:t>
            </a:r>
            <a:r>
              <a:rPr lang="en-US" altLang="en-US" sz="1800" i="1"/>
              <a:t>Dest</a:t>
            </a:r>
            <a:r>
              <a:rPr lang="en-US" altLang="en-US" sz="1800">
                <a:latin typeface="Courier New" panose="02070309020205020404" pitchFamily="49" charset="0"/>
              </a:rPr>
              <a:t>		</a:t>
            </a:r>
          </a:p>
          <a:p>
            <a:pPr marL="560388" lvl="1" indent="-222250" defTabSz="895350">
              <a:buNone/>
              <a:tabLst>
                <a:tab pos="1085850" algn="l"/>
                <a:tab pos="4057650" algn="l"/>
                <a:tab pos="4743450" algn="l"/>
              </a:tabLst>
            </a:pPr>
            <a:r>
              <a:rPr lang="en-US" altLang="en-US" sz="1800"/>
              <a:t>C analog:</a:t>
            </a:r>
            <a:r>
              <a:rPr lang="en-US" altLang="en-US" sz="1800">
                <a:latin typeface="Courier New" panose="02070309020205020404" pitchFamily="49" charset="0"/>
              </a:rPr>
              <a:t> t = a + b</a:t>
            </a:r>
          </a:p>
          <a:p>
            <a:pPr marL="560388" lvl="1" indent="-222250" defTabSz="895350">
              <a:tabLst>
                <a:tab pos="1085850" algn="l"/>
                <a:tab pos="4057650" algn="l"/>
                <a:tab pos="4743450" algn="l"/>
              </a:tabLst>
            </a:pPr>
            <a:r>
              <a:rPr lang="en-US" altLang="en-US" sz="1800"/>
              <a:t>CF set if carry out from most significant bit</a:t>
            </a:r>
          </a:p>
          <a:p>
            <a:pPr marL="839788" lvl="2" indent="-165100" defTabSz="895350">
              <a:tabLst>
                <a:tab pos="1085850" algn="l"/>
                <a:tab pos="4057650" algn="l"/>
                <a:tab pos="4743450" algn="l"/>
              </a:tabLst>
            </a:pPr>
            <a:r>
              <a:rPr lang="en-US" altLang="en-US" sz="1600"/>
              <a:t>Used to detect unsigned overflow</a:t>
            </a:r>
          </a:p>
          <a:p>
            <a:pPr marL="560388" lvl="1" indent="-222250" defTabSz="895350">
              <a:tabLst>
                <a:tab pos="1085850" algn="l"/>
                <a:tab pos="4057650" algn="l"/>
                <a:tab pos="4743450" algn="l"/>
              </a:tabLst>
            </a:pPr>
            <a:r>
              <a:rPr lang="en-US" altLang="en-US" sz="1800"/>
              <a:t>ZF set if </a:t>
            </a:r>
            <a:r>
              <a:rPr lang="en-US" altLang="en-US" sz="1800">
                <a:latin typeface="Courier New" panose="02070309020205020404" pitchFamily="49" charset="0"/>
              </a:rPr>
              <a:t>t == 0</a:t>
            </a:r>
            <a:endParaRPr lang="en-US" altLang="en-US" sz="1800"/>
          </a:p>
          <a:p>
            <a:pPr marL="560388" lvl="1" indent="-222250" defTabSz="895350">
              <a:tabLst>
                <a:tab pos="1085850" algn="l"/>
                <a:tab pos="4057650" algn="l"/>
                <a:tab pos="4743450" algn="l"/>
              </a:tabLst>
            </a:pPr>
            <a:r>
              <a:rPr lang="en-US" altLang="en-US" sz="1800"/>
              <a:t>SF set if </a:t>
            </a:r>
            <a:r>
              <a:rPr lang="en-US" altLang="en-US" sz="1800">
                <a:latin typeface="Courier New" panose="02070309020205020404" pitchFamily="49" charset="0"/>
              </a:rPr>
              <a:t>t &lt; 0</a:t>
            </a:r>
            <a:endParaRPr lang="en-US" altLang="en-US" sz="1800"/>
          </a:p>
          <a:p>
            <a:pPr marL="560388" lvl="1" indent="-222250" defTabSz="895350">
              <a:tabLst>
                <a:tab pos="1085850" algn="l"/>
                <a:tab pos="4057650" algn="l"/>
                <a:tab pos="4743450" algn="l"/>
              </a:tabLst>
            </a:pPr>
            <a:r>
              <a:rPr lang="en-US" altLang="en-US" sz="1800"/>
              <a:t>OF set if two’s complement overflow</a:t>
            </a:r>
          </a:p>
          <a:p>
            <a:pPr marL="839788" lvl="2" indent="-165100" defTabSz="895350">
              <a:buNone/>
              <a:tabLst>
                <a:tab pos="1085850" algn="l"/>
                <a:tab pos="4057650" algn="l"/>
                <a:tab pos="4743450" algn="l"/>
              </a:tabLst>
            </a:pPr>
            <a:r>
              <a:rPr lang="en-US" altLang="en-US" sz="1600">
                <a:latin typeface="Courier New" panose="02070309020205020404" pitchFamily="49" charset="0"/>
              </a:rPr>
              <a:t>(a&gt;0 &amp;&amp; b&gt;0 &amp;&amp; t&lt;0) || (a&lt;0 &amp;&amp; b&lt;0 &amp;&amp; t&gt;=0)</a:t>
            </a:r>
          </a:p>
          <a:p>
            <a:pPr marL="223838" indent="-223838" defTabSz="895350">
              <a:tabLst>
                <a:tab pos="1085850" algn="l"/>
                <a:tab pos="4057650" algn="l"/>
                <a:tab pos="4743450" algn="l"/>
              </a:tabLst>
            </a:pPr>
            <a:r>
              <a:rPr lang="en-US" altLang="en-US" sz="2000" i="1"/>
              <a:t>Not</a:t>
            </a:r>
            <a:r>
              <a:rPr lang="en-US" altLang="en-US" sz="2000"/>
              <a:t> Set by </a:t>
            </a:r>
            <a:r>
              <a:rPr lang="en-US" altLang="en-US" sz="2000">
                <a:latin typeface="Courier New" panose="02070309020205020404" pitchFamily="49" charset="0"/>
              </a:rPr>
              <a:t>leal</a:t>
            </a:r>
            <a:r>
              <a:rPr lang="en-US" altLang="en-US" sz="2000"/>
              <a:t> instruction</a:t>
            </a:r>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B307FFAF-8E4C-4851-B7D3-E609464F11CB}" type="slidenum">
              <a:rPr lang="en-US" altLang="en-US"/>
              <a:pPr/>
              <a:t>79</a:t>
            </a:fld>
            <a:endParaRPr lang="en-US" altLang="en-US"/>
          </a:p>
        </p:txBody>
      </p:sp>
    </p:spTree>
    <p:extLst>
      <p:ext uri="{BB962C8B-B14F-4D97-AF65-F5344CB8AC3E}">
        <p14:creationId xmlns:p14="http://schemas.microsoft.com/office/powerpoint/2010/main" val="3542321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Rectangle 2"/>
          <p:cNvSpPr>
            <a:spLocks noGrp="1" noChangeArrowheads="1"/>
          </p:cNvSpPr>
          <p:nvPr>
            <p:ph type="title"/>
          </p:nvPr>
        </p:nvSpPr>
        <p:spPr/>
        <p:txBody>
          <a:bodyPr/>
          <a:lstStyle/>
          <a:p>
            <a:r>
              <a:rPr lang="en-US" altLang="en-US" dirty="0">
                <a:solidFill>
                  <a:srgbClr val="0070C0"/>
                </a:solidFill>
              </a:rPr>
              <a:t>Intel Microprocessors</a:t>
            </a:r>
          </a:p>
        </p:txBody>
      </p:sp>
      <p:sp>
        <p:nvSpPr>
          <p:cNvPr id="374787" name="Rectangle 3"/>
          <p:cNvSpPr>
            <a:spLocks noGrp="1" noChangeArrowheads="1"/>
          </p:cNvSpPr>
          <p:nvPr>
            <p:ph idx="1"/>
          </p:nvPr>
        </p:nvSpPr>
        <p:spPr>
          <a:noFill/>
        </p:spPr>
        <p:txBody>
          <a:bodyPr vert="horz" lIns="0" tIns="45720" rIns="0" bIns="45720" rtlCol="0">
            <a:normAutofit fontScale="92500" lnSpcReduction="20000"/>
          </a:bodyPr>
          <a:lstStyle/>
          <a:p>
            <a:pPr>
              <a:spcBef>
                <a:spcPct val="50000"/>
              </a:spcBef>
            </a:pPr>
            <a:r>
              <a:rPr lang="en-US" altLang="en-US"/>
              <a:t>Intel introduced the 8086 microprocessor in 1979</a:t>
            </a:r>
          </a:p>
          <a:p>
            <a:pPr>
              <a:spcBef>
                <a:spcPct val="50000"/>
              </a:spcBef>
            </a:pPr>
            <a:r>
              <a:rPr lang="en-US" altLang="en-US"/>
              <a:t>8086, 8087, 8088, and 80186 processors</a:t>
            </a:r>
          </a:p>
          <a:p>
            <a:pPr lvl="1">
              <a:spcBef>
                <a:spcPct val="50000"/>
              </a:spcBef>
            </a:pPr>
            <a:r>
              <a:rPr lang="en-US" altLang="en-US"/>
              <a:t>16-bit processors with 16-bit registers</a:t>
            </a:r>
          </a:p>
          <a:p>
            <a:pPr lvl="1">
              <a:spcBef>
                <a:spcPct val="50000"/>
              </a:spcBef>
            </a:pPr>
            <a:r>
              <a:rPr lang="en-US" altLang="en-US"/>
              <a:t>16-bit data bus and 20-bit address bus</a:t>
            </a:r>
          </a:p>
          <a:p>
            <a:pPr lvl="2">
              <a:spcBef>
                <a:spcPct val="50000"/>
              </a:spcBef>
            </a:pPr>
            <a:r>
              <a:rPr lang="en-US" altLang="en-US"/>
              <a:t>Physical address space = 2</a:t>
            </a:r>
            <a:r>
              <a:rPr lang="en-US" altLang="en-US" baseline="30000"/>
              <a:t>20</a:t>
            </a:r>
            <a:r>
              <a:rPr lang="en-US" altLang="en-US"/>
              <a:t> bytes = 1 MB</a:t>
            </a:r>
          </a:p>
          <a:p>
            <a:pPr lvl="1">
              <a:spcBef>
                <a:spcPct val="50000"/>
              </a:spcBef>
            </a:pPr>
            <a:r>
              <a:rPr lang="en-US" altLang="en-US"/>
              <a:t>8087 </a:t>
            </a:r>
            <a:r>
              <a:rPr lang="en-US" altLang="en-US">
                <a:solidFill>
                  <a:srgbClr val="FF0000"/>
                </a:solidFill>
              </a:rPr>
              <a:t>Floating-Point co-processor</a:t>
            </a:r>
          </a:p>
          <a:p>
            <a:pPr lvl="1">
              <a:spcBef>
                <a:spcPct val="50000"/>
              </a:spcBef>
            </a:pPr>
            <a:r>
              <a:rPr lang="en-US" altLang="en-US"/>
              <a:t>Uses </a:t>
            </a:r>
            <a:r>
              <a:rPr lang="en-US" altLang="en-US">
                <a:solidFill>
                  <a:srgbClr val="FF0000"/>
                </a:solidFill>
              </a:rPr>
              <a:t>segmentation</a:t>
            </a:r>
            <a:r>
              <a:rPr lang="en-US" altLang="en-US"/>
              <a:t> and </a:t>
            </a:r>
            <a:r>
              <a:rPr lang="en-US" altLang="en-US">
                <a:solidFill>
                  <a:srgbClr val="FF0000"/>
                </a:solidFill>
              </a:rPr>
              <a:t>real-address mode</a:t>
            </a:r>
            <a:r>
              <a:rPr lang="en-US" altLang="en-US"/>
              <a:t> to address memory</a:t>
            </a:r>
          </a:p>
          <a:p>
            <a:pPr lvl="2">
              <a:spcBef>
                <a:spcPct val="50000"/>
              </a:spcBef>
            </a:pPr>
            <a:r>
              <a:rPr lang="en-US" altLang="en-US"/>
              <a:t>Each segment can address 2</a:t>
            </a:r>
            <a:r>
              <a:rPr lang="en-US" altLang="en-US" baseline="30000"/>
              <a:t>16</a:t>
            </a:r>
            <a:r>
              <a:rPr lang="en-US" altLang="en-US"/>
              <a:t> bytes = 64 KB</a:t>
            </a:r>
          </a:p>
          <a:p>
            <a:pPr lvl="1">
              <a:spcBef>
                <a:spcPct val="50000"/>
              </a:spcBef>
            </a:pPr>
            <a:r>
              <a:rPr lang="en-US" altLang="en-US"/>
              <a:t>8088 is a less expensive version of 8086</a:t>
            </a:r>
          </a:p>
          <a:p>
            <a:pPr lvl="2">
              <a:spcBef>
                <a:spcPct val="50000"/>
              </a:spcBef>
            </a:pPr>
            <a:r>
              <a:rPr lang="en-US" altLang="en-US"/>
              <a:t>Uses an 8-bit data bus</a:t>
            </a:r>
          </a:p>
          <a:p>
            <a:pPr lvl="1">
              <a:spcBef>
                <a:spcPct val="50000"/>
              </a:spcBef>
            </a:pPr>
            <a:r>
              <a:rPr lang="en-US" altLang="en-US"/>
              <a:t>80186 is a faster version of 8086</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8</a:t>
            </a:fld>
            <a:endParaRPr lang="en-US"/>
          </a:p>
        </p:txBody>
      </p:sp>
    </p:spTree>
    <p:extLst>
      <p:ext uri="{BB962C8B-B14F-4D97-AF65-F5344CB8AC3E}">
        <p14:creationId xmlns:p14="http://schemas.microsoft.com/office/powerpoint/2010/main" val="12261417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Rectangle 2"/>
          <p:cNvSpPr>
            <a:spLocks noGrp="1" noChangeArrowheads="1"/>
          </p:cNvSpPr>
          <p:nvPr>
            <p:ph type="title"/>
          </p:nvPr>
        </p:nvSpPr>
        <p:spPr/>
        <p:txBody>
          <a:bodyPr>
            <a:normAutofit/>
          </a:bodyPr>
          <a:lstStyle/>
          <a:p>
            <a:r>
              <a:rPr lang="en-US" altLang="en-US" sz="3600">
                <a:solidFill>
                  <a:srgbClr val="0070C0"/>
                </a:solidFill>
              </a:rPr>
              <a:t>Setting Condition Codes (cont.)</a:t>
            </a:r>
          </a:p>
        </p:txBody>
      </p:sp>
      <p:sp>
        <p:nvSpPr>
          <p:cNvPr id="608259" name="Rectangle 3"/>
          <p:cNvSpPr>
            <a:spLocks noGrp="1" noChangeArrowheads="1"/>
          </p:cNvSpPr>
          <p:nvPr>
            <p:ph idx="1"/>
          </p:nvPr>
        </p:nvSpPr>
        <p:spPr/>
        <p:txBody>
          <a:bodyPr/>
          <a:lstStyle/>
          <a:p>
            <a:r>
              <a:rPr lang="en-US" altLang="en-US" sz="2000"/>
              <a:t>Explicit Setting by Compare Instruction</a:t>
            </a:r>
          </a:p>
          <a:p>
            <a:pPr lvl="1">
              <a:buFontTx/>
              <a:buNone/>
            </a:pPr>
            <a:r>
              <a:rPr lang="en-US" altLang="en-US" sz="1800">
                <a:latin typeface="Courier New" panose="02070309020205020404" pitchFamily="49" charset="0"/>
              </a:rPr>
              <a:t>cmpl </a:t>
            </a:r>
            <a:r>
              <a:rPr lang="en-US" altLang="en-US" sz="1800" i="1"/>
              <a:t>Src2</a:t>
            </a:r>
            <a:r>
              <a:rPr lang="en-US" altLang="en-US" sz="1800"/>
              <a:t>,</a:t>
            </a:r>
            <a:r>
              <a:rPr lang="en-US" altLang="en-US" sz="1800" i="1"/>
              <a:t>Src1</a:t>
            </a:r>
            <a:endParaRPr lang="en-US" altLang="en-US" sz="1800">
              <a:latin typeface="Courier New" panose="02070309020205020404" pitchFamily="49" charset="0"/>
            </a:endParaRPr>
          </a:p>
          <a:p>
            <a:pPr lvl="1"/>
            <a:r>
              <a:rPr lang="en-US" altLang="en-US" sz="1800"/>
              <a:t> </a:t>
            </a:r>
            <a:r>
              <a:rPr lang="en-US" altLang="en-US" sz="1800">
                <a:latin typeface="Courier New" panose="02070309020205020404" pitchFamily="49" charset="0"/>
              </a:rPr>
              <a:t>cmpl b,a </a:t>
            </a:r>
            <a:r>
              <a:rPr lang="en-US" altLang="en-US" sz="1800"/>
              <a:t>like computing</a:t>
            </a:r>
            <a:r>
              <a:rPr lang="en-US" altLang="en-US" sz="1800">
                <a:latin typeface="Courier New" panose="02070309020205020404" pitchFamily="49" charset="0"/>
              </a:rPr>
              <a:t> a-b</a:t>
            </a:r>
            <a:r>
              <a:rPr lang="en-US" altLang="en-US" sz="1800"/>
              <a:t> without setting destination</a:t>
            </a:r>
            <a:endParaRPr lang="en-US" altLang="en-US" sz="1800">
              <a:latin typeface="Courier New" panose="02070309020205020404" pitchFamily="49" charset="0"/>
            </a:endParaRPr>
          </a:p>
          <a:p>
            <a:pPr lvl="1"/>
            <a:r>
              <a:rPr lang="en-US" altLang="en-US" sz="1800"/>
              <a:t>CF set if carry out from most significant bit</a:t>
            </a:r>
          </a:p>
          <a:p>
            <a:pPr lvl="2"/>
            <a:r>
              <a:rPr lang="en-US" altLang="en-US" sz="1600"/>
              <a:t>Used for unsigned comparisons</a:t>
            </a:r>
          </a:p>
          <a:p>
            <a:pPr lvl="1"/>
            <a:r>
              <a:rPr lang="en-US" altLang="en-US" sz="1800"/>
              <a:t>ZF set if </a:t>
            </a:r>
            <a:r>
              <a:rPr lang="en-US" altLang="en-US" sz="1800">
                <a:latin typeface="Courier New" panose="02070309020205020404" pitchFamily="49" charset="0"/>
              </a:rPr>
              <a:t>a == b</a:t>
            </a:r>
            <a:endParaRPr lang="en-US" altLang="en-US" sz="1800"/>
          </a:p>
          <a:p>
            <a:pPr lvl="1"/>
            <a:r>
              <a:rPr lang="en-US" altLang="en-US" sz="1800"/>
              <a:t>SF set if </a:t>
            </a:r>
            <a:r>
              <a:rPr lang="en-US" altLang="en-US" sz="1800">
                <a:latin typeface="Courier New" panose="02070309020205020404" pitchFamily="49" charset="0"/>
              </a:rPr>
              <a:t>(a-b) &lt; 0</a:t>
            </a:r>
            <a:endParaRPr lang="en-US" altLang="en-US" sz="1800"/>
          </a:p>
          <a:p>
            <a:pPr lvl="1"/>
            <a:r>
              <a:rPr lang="en-US" altLang="en-US" sz="1800"/>
              <a:t>OF set if two’s complement overflow</a:t>
            </a:r>
          </a:p>
          <a:p>
            <a:pPr lvl="2">
              <a:buFontTx/>
              <a:buNone/>
            </a:pPr>
            <a:r>
              <a:rPr lang="en-US" altLang="en-US" sz="1600">
                <a:latin typeface="Courier New" panose="02070309020205020404" pitchFamily="49" charset="0"/>
              </a:rPr>
              <a:t>(a&gt;0 &amp;&amp; b&lt;0 &amp;&amp; (a-b)&lt;0) || (a&lt;0 &amp;&amp; b&gt;0 &amp;&amp; (a-b)&gt;0)</a:t>
            </a:r>
            <a:endParaRPr lang="en-US" altLang="en-US" sz="1600"/>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1232D63F-0AEB-4EF4-87FF-3C7B3F9F7ACF}" type="slidenum">
              <a:rPr lang="en-US" altLang="en-US"/>
              <a:pPr/>
              <a:t>80</a:t>
            </a:fld>
            <a:endParaRPr lang="en-US" altLang="en-US"/>
          </a:p>
        </p:txBody>
      </p:sp>
    </p:spTree>
    <p:extLst>
      <p:ext uri="{BB962C8B-B14F-4D97-AF65-F5344CB8AC3E}">
        <p14:creationId xmlns:p14="http://schemas.microsoft.com/office/powerpoint/2010/main" val="301848158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2" name="Rectangle 2"/>
          <p:cNvSpPr>
            <a:spLocks noGrp="1" noChangeArrowheads="1"/>
          </p:cNvSpPr>
          <p:nvPr>
            <p:ph type="title"/>
          </p:nvPr>
        </p:nvSpPr>
        <p:spPr/>
        <p:txBody>
          <a:bodyPr>
            <a:normAutofit/>
          </a:bodyPr>
          <a:lstStyle/>
          <a:p>
            <a:r>
              <a:rPr lang="en-US" altLang="en-US" sz="3600" dirty="0">
                <a:solidFill>
                  <a:srgbClr val="0070C0"/>
                </a:solidFill>
              </a:rPr>
              <a:t>Setting Condition Codes (cont.)</a:t>
            </a:r>
          </a:p>
        </p:txBody>
      </p:sp>
      <p:sp>
        <p:nvSpPr>
          <p:cNvPr id="609283" name="Rectangle 3"/>
          <p:cNvSpPr>
            <a:spLocks noGrp="1" noChangeArrowheads="1"/>
          </p:cNvSpPr>
          <p:nvPr>
            <p:ph idx="1"/>
          </p:nvPr>
        </p:nvSpPr>
        <p:spPr/>
        <p:txBody>
          <a:bodyPr/>
          <a:lstStyle/>
          <a:p>
            <a:r>
              <a:rPr lang="en-US" altLang="en-US" sz="2000"/>
              <a:t>Explicit Setting by Test instruction</a:t>
            </a:r>
          </a:p>
          <a:p>
            <a:pPr lvl="1">
              <a:buFontTx/>
              <a:buNone/>
            </a:pPr>
            <a:r>
              <a:rPr lang="en-US" altLang="en-US" sz="1800">
                <a:latin typeface="Courier New" panose="02070309020205020404" pitchFamily="49" charset="0"/>
              </a:rPr>
              <a:t>testl </a:t>
            </a:r>
            <a:r>
              <a:rPr lang="en-US" altLang="en-US" sz="1800" i="1"/>
              <a:t>Src2</a:t>
            </a:r>
            <a:r>
              <a:rPr lang="en-US" altLang="en-US" sz="1800"/>
              <a:t>,</a:t>
            </a:r>
            <a:r>
              <a:rPr lang="en-US" altLang="en-US" sz="1800" i="1"/>
              <a:t>Src1</a:t>
            </a:r>
          </a:p>
          <a:p>
            <a:pPr lvl="1"/>
            <a:r>
              <a:rPr lang="en-US" altLang="en-US" sz="1800"/>
              <a:t>Sets condition codes based on value of </a:t>
            </a:r>
            <a:r>
              <a:rPr lang="en-US" altLang="en-US" sz="1800" i="1"/>
              <a:t>Src1</a:t>
            </a:r>
            <a:r>
              <a:rPr lang="en-US" altLang="en-US" sz="1800"/>
              <a:t> </a:t>
            </a:r>
            <a:r>
              <a:rPr lang="en-US" altLang="en-US" sz="1800">
                <a:latin typeface="Courier New" panose="02070309020205020404" pitchFamily="49" charset="0"/>
              </a:rPr>
              <a:t>&amp;</a:t>
            </a:r>
            <a:r>
              <a:rPr lang="en-US" altLang="en-US" sz="1800"/>
              <a:t> </a:t>
            </a:r>
            <a:r>
              <a:rPr lang="en-US" altLang="en-US" sz="1800" i="1"/>
              <a:t>Src2</a:t>
            </a:r>
          </a:p>
          <a:p>
            <a:pPr lvl="2"/>
            <a:r>
              <a:rPr lang="en-US" altLang="en-US" sz="1600"/>
              <a:t>Useful to have one of the operands be a mask</a:t>
            </a:r>
            <a:endParaRPr lang="en-US" altLang="en-US" sz="1600" i="1"/>
          </a:p>
          <a:p>
            <a:pPr lvl="1"/>
            <a:r>
              <a:rPr lang="en-US" altLang="en-US" sz="1800"/>
              <a:t> </a:t>
            </a:r>
            <a:r>
              <a:rPr lang="en-US" altLang="en-US" sz="1800">
                <a:latin typeface="Courier New" panose="02070309020205020404" pitchFamily="49" charset="0"/>
              </a:rPr>
              <a:t>testl b,a </a:t>
            </a:r>
            <a:r>
              <a:rPr lang="en-US" altLang="en-US" sz="1800"/>
              <a:t>like computing</a:t>
            </a:r>
            <a:r>
              <a:rPr lang="en-US" altLang="en-US" sz="1800">
                <a:latin typeface="Courier New" panose="02070309020205020404" pitchFamily="49" charset="0"/>
              </a:rPr>
              <a:t> a&amp;b</a:t>
            </a:r>
            <a:r>
              <a:rPr lang="en-US" altLang="en-US" sz="1800"/>
              <a:t> without setting destination </a:t>
            </a:r>
          </a:p>
          <a:p>
            <a:pPr lvl="1"/>
            <a:r>
              <a:rPr lang="en-US" altLang="en-US" sz="1800"/>
              <a:t>ZF set when </a:t>
            </a:r>
            <a:r>
              <a:rPr lang="en-US" altLang="en-US" sz="1800">
                <a:latin typeface="Courier New" panose="02070309020205020404" pitchFamily="49" charset="0"/>
              </a:rPr>
              <a:t>a&amp;b == 0</a:t>
            </a:r>
          </a:p>
          <a:p>
            <a:pPr lvl="1"/>
            <a:r>
              <a:rPr lang="en-US" altLang="en-US" sz="1800"/>
              <a:t>SF set when </a:t>
            </a:r>
            <a:r>
              <a:rPr lang="en-US" altLang="en-US" sz="1800">
                <a:latin typeface="Courier New" panose="02070309020205020404" pitchFamily="49" charset="0"/>
              </a:rPr>
              <a:t>a&amp;b &lt; 0</a:t>
            </a:r>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83184318-C345-4BD1-B9AC-FB3C7AA0DBF3}" type="slidenum">
              <a:rPr lang="en-US" altLang="en-US"/>
              <a:pPr/>
              <a:t>81</a:t>
            </a:fld>
            <a:endParaRPr lang="en-US" altLang="en-US"/>
          </a:p>
        </p:txBody>
      </p:sp>
    </p:spTree>
    <p:extLst>
      <p:ext uri="{BB962C8B-B14F-4D97-AF65-F5344CB8AC3E}">
        <p14:creationId xmlns:p14="http://schemas.microsoft.com/office/powerpoint/2010/main" val="129635885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4" name="Rectangle 2"/>
          <p:cNvSpPr>
            <a:spLocks noGrp="1" noChangeArrowheads="1"/>
          </p:cNvSpPr>
          <p:nvPr>
            <p:ph type="title"/>
          </p:nvPr>
        </p:nvSpPr>
        <p:spPr/>
        <p:txBody>
          <a:bodyPr>
            <a:normAutofit/>
          </a:bodyPr>
          <a:lstStyle/>
          <a:p>
            <a:r>
              <a:rPr lang="en-US" altLang="en-US" sz="3600" dirty="0">
                <a:solidFill>
                  <a:srgbClr val="0070C0"/>
                </a:solidFill>
              </a:rPr>
              <a:t>Jumping</a:t>
            </a:r>
          </a:p>
        </p:txBody>
      </p:sp>
      <p:sp>
        <p:nvSpPr>
          <p:cNvPr id="612356" name="Rectangle 4"/>
          <p:cNvSpPr>
            <a:spLocks noGrp="1" noChangeArrowheads="1"/>
          </p:cNvSpPr>
          <p:nvPr>
            <p:ph idx="1"/>
          </p:nvPr>
        </p:nvSpPr>
        <p:spPr>
          <a:xfrm>
            <a:off x="869092" y="1356068"/>
            <a:ext cx="10515600" cy="4351338"/>
          </a:xfrm>
        </p:spPr>
        <p:txBody>
          <a:bodyPr/>
          <a:lstStyle/>
          <a:p>
            <a:r>
              <a:rPr lang="en-US" altLang="en-US" sz="2400" dirty="0" err="1"/>
              <a:t>jX</a:t>
            </a:r>
            <a:r>
              <a:rPr lang="en-US" altLang="en-US" sz="2400" dirty="0"/>
              <a:t> Instructions</a:t>
            </a:r>
          </a:p>
          <a:p>
            <a:pPr lvl="1"/>
            <a:r>
              <a:rPr lang="en-US" altLang="en-US" sz="2000" dirty="0"/>
              <a:t>Jump to different part of code depending on condition codes</a:t>
            </a:r>
          </a:p>
          <a:p>
            <a:endParaRPr lang="en-US" altLang="en-US" sz="2400" dirty="0"/>
          </a:p>
        </p:txBody>
      </p:sp>
      <p:sp>
        <p:nvSpPr>
          <p:cNvPr id="189" name="Date Placeholder 3"/>
          <p:cNvSpPr>
            <a:spLocks noGrp="1"/>
          </p:cNvSpPr>
          <p:nvPr>
            <p:ph type="dt" sz="half" idx="10"/>
          </p:nvPr>
        </p:nvSpPr>
        <p:spPr/>
        <p:txBody>
          <a:bodyPr/>
          <a:lstStyle/>
          <a:p>
            <a:r>
              <a:rPr lang="en-US" altLang="en-US"/>
              <a:t>CS5250 - 2021/2022 Sem 2</a:t>
            </a:r>
          </a:p>
        </p:txBody>
      </p:sp>
      <p:sp>
        <p:nvSpPr>
          <p:cNvPr id="191" name="Slide Number Placeholder 5"/>
          <p:cNvSpPr>
            <a:spLocks noGrp="1"/>
          </p:cNvSpPr>
          <p:nvPr>
            <p:ph type="sldNum" sz="quarter" idx="12"/>
          </p:nvPr>
        </p:nvSpPr>
        <p:spPr/>
        <p:txBody>
          <a:bodyPr/>
          <a:lstStyle/>
          <a:p>
            <a:fld id="{B028B1E2-7981-4F8B-A466-3631BAEB25A0}" type="slidenum">
              <a:rPr lang="en-US" altLang="en-US"/>
              <a:pPr/>
              <a:t>82</a:t>
            </a:fld>
            <a:endParaRPr lang="en-US" altLang="en-US"/>
          </a:p>
        </p:txBody>
      </p:sp>
      <p:grpSp>
        <p:nvGrpSpPr>
          <p:cNvPr id="612542" name="Group 190"/>
          <p:cNvGrpSpPr>
            <a:grpSpLocks/>
          </p:cNvGrpSpPr>
          <p:nvPr/>
        </p:nvGrpSpPr>
        <p:grpSpPr bwMode="auto">
          <a:xfrm>
            <a:off x="2133600" y="2209800"/>
            <a:ext cx="8229600" cy="4114800"/>
            <a:chOff x="384" y="1008"/>
            <a:chExt cx="5184" cy="3072"/>
          </a:xfrm>
        </p:grpSpPr>
        <p:sp>
          <p:nvSpPr>
            <p:cNvPr id="612357" name="AutoShape 5"/>
            <p:cNvSpPr>
              <a:spLocks noChangeAspect="1" noChangeArrowheads="1" noTextEdit="1"/>
            </p:cNvSpPr>
            <p:nvPr/>
          </p:nvSpPr>
          <p:spPr bwMode="auto">
            <a:xfrm>
              <a:off x="384" y="1008"/>
              <a:ext cx="5184" cy="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59" name="Rectangle 7"/>
            <p:cNvSpPr>
              <a:spLocks noChangeArrowheads="1"/>
            </p:cNvSpPr>
            <p:nvPr/>
          </p:nvSpPr>
          <p:spPr bwMode="auto">
            <a:xfrm>
              <a:off x="489" y="1017"/>
              <a:ext cx="11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jX</a:t>
              </a:r>
              <a:endParaRPr lang="en-US" altLang="en-US" sz="1200"/>
            </a:p>
          </p:txBody>
        </p:sp>
        <p:sp>
          <p:nvSpPr>
            <p:cNvPr id="612360" name="Rectangle 8"/>
            <p:cNvSpPr>
              <a:spLocks noChangeArrowheads="1"/>
            </p:cNvSpPr>
            <p:nvPr/>
          </p:nvSpPr>
          <p:spPr bwMode="auto">
            <a:xfrm>
              <a:off x="1338" y="1017"/>
              <a:ext cx="58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Condition</a:t>
              </a:r>
              <a:endParaRPr lang="en-US" altLang="en-US" sz="1200"/>
            </a:p>
          </p:txBody>
        </p:sp>
        <p:sp>
          <p:nvSpPr>
            <p:cNvPr id="612361" name="Rectangle 9"/>
            <p:cNvSpPr>
              <a:spLocks noChangeArrowheads="1"/>
            </p:cNvSpPr>
            <p:nvPr/>
          </p:nvSpPr>
          <p:spPr bwMode="auto">
            <a:xfrm>
              <a:off x="3034" y="1017"/>
              <a:ext cx="688"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Description</a:t>
              </a:r>
              <a:endParaRPr lang="en-US" altLang="en-US" sz="1200"/>
            </a:p>
          </p:txBody>
        </p:sp>
        <p:sp>
          <p:nvSpPr>
            <p:cNvPr id="612362" name="Rectangle 10"/>
            <p:cNvSpPr>
              <a:spLocks noChangeArrowheads="1"/>
            </p:cNvSpPr>
            <p:nvPr/>
          </p:nvSpPr>
          <p:spPr bwMode="auto">
            <a:xfrm>
              <a:off x="442" y="1008"/>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3" name="Rectangle 11"/>
            <p:cNvSpPr>
              <a:spLocks noChangeArrowheads="1"/>
            </p:cNvSpPr>
            <p:nvPr/>
          </p:nvSpPr>
          <p:spPr bwMode="auto">
            <a:xfrm>
              <a:off x="442" y="1008"/>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4" name="Rectangle 12"/>
            <p:cNvSpPr>
              <a:spLocks noChangeArrowheads="1"/>
            </p:cNvSpPr>
            <p:nvPr/>
          </p:nvSpPr>
          <p:spPr bwMode="auto">
            <a:xfrm>
              <a:off x="449" y="1008"/>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5" name="Rectangle 13"/>
            <p:cNvSpPr>
              <a:spLocks noChangeArrowheads="1"/>
            </p:cNvSpPr>
            <p:nvPr/>
          </p:nvSpPr>
          <p:spPr bwMode="auto">
            <a:xfrm>
              <a:off x="1291" y="1008"/>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6" name="Rectangle 14"/>
            <p:cNvSpPr>
              <a:spLocks noChangeArrowheads="1"/>
            </p:cNvSpPr>
            <p:nvPr/>
          </p:nvSpPr>
          <p:spPr bwMode="auto">
            <a:xfrm>
              <a:off x="1299" y="1008"/>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7" name="Rectangle 15"/>
            <p:cNvSpPr>
              <a:spLocks noChangeArrowheads="1"/>
            </p:cNvSpPr>
            <p:nvPr/>
          </p:nvSpPr>
          <p:spPr bwMode="auto">
            <a:xfrm>
              <a:off x="2987" y="1008"/>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8" name="Rectangle 16"/>
            <p:cNvSpPr>
              <a:spLocks noChangeArrowheads="1"/>
            </p:cNvSpPr>
            <p:nvPr/>
          </p:nvSpPr>
          <p:spPr bwMode="auto">
            <a:xfrm>
              <a:off x="2994" y="1008"/>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69" name="Rectangle 17"/>
            <p:cNvSpPr>
              <a:spLocks noChangeArrowheads="1"/>
            </p:cNvSpPr>
            <p:nvPr/>
          </p:nvSpPr>
          <p:spPr bwMode="auto">
            <a:xfrm>
              <a:off x="5105" y="1008"/>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0" name="Rectangle 18"/>
            <p:cNvSpPr>
              <a:spLocks noChangeArrowheads="1"/>
            </p:cNvSpPr>
            <p:nvPr/>
          </p:nvSpPr>
          <p:spPr bwMode="auto">
            <a:xfrm>
              <a:off x="5105" y="1008"/>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1" name="Rectangle 19"/>
            <p:cNvSpPr>
              <a:spLocks noChangeArrowheads="1"/>
            </p:cNvSpPr>
            <p:nvPr/>
          </p:nvSpPr>
          <p:spPr bwMode="auto">
            <a:xfrm>
              <a:off x="442" y="1016"/>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2" name="Rectangle 20"/>
            <p:cNvSpPr>
              <a:spLocks noChangeArrowheads="1"/>
            </p:cNvSpPr>
            <p:nvPr/>
          </p:nvSpPr>
          <p:spPr bwMode="auto">
            <a:xfrm>
              <a:off x="1291" y="1016"/>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3" name="Rectangle 21"/>
            <p:cNvSpPr>
              <a:spLocks noChangeArrowheads="1"/>
            </p:cNvSpPr>
            <p:nvPr/>
          </p:nvSpPr>
          <p:spPr bwMode="auto">
            <a:xfrm>
              <a:off x="2987" y="1016"/>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4" name="Rectangle 22"/>
            <p:cNvSpPr>
              <a:spLocks noChangeArrowheads="1"/>
            </p:cNvSpPr>
            <p:nvPr/>
          </p:nvSpPr>
          <p:spPr bwMode="auto">
            <a:xfrm>
              <a:off x="5105" y="1016"/>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5" name="Rectangle 23"/>
            <p:cNvSpPr>
              <a:spLocks noChangeArrowheads="1"/>
            </p:cNvSpPr>
            <p:nvPr/>
          </p:nvSpPr>
          <p:spPr bwMode="auto">
            <a:xfrm>
              <a:off x="489" y="1260"/>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jmp</a:t>
              </a:r>
              <a:endParaRPr lang="en-US" altLang="en-US" sz="1200"/>
            </a:p>
          </p:txBody>
        </p:sp>
        <p:sp>
          <p:nvSpPr>
            <p:cNvPr id="612376" name="Rectangle 24"/>
            <p:cNvSpPr>
              <a:spLocks noChangeArrowheads="1"/>
            </p:cNvSpPr>
            <p:nvPr/>
          </p:nvSpPr>
          <p:spPr bwMode="auto">
            <a:xfrm>
              <a:off x="1338" y="1260"/>
              <a:ext cx="8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1</a:t>
              </a:r>
              <a:endParaRPr lang="en-US" altLang="en-US" sz="1200"/>
            </a:p>
          </p:txBody>
        </p:sp>
        <p:sp>
          <p:nvSpPr>
            <p:cNvPr id="612377" name="Rectangle 25"/>
            <p:cNvSpPr>
              <a:spLocks noChangeArrowheads="1"/>
            </p:cNvSpPr>
            <p:nvPr/>
          </p:nvSpPr>
          <p:spPr bwMode="auto">
            <a:xfrm>
              <a:off x="3034" y="1265"/>
              <a:ext cx="849"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Unconditional</a:t>
              </a:r>
              <a:endParaRPr lang="en-US" altLang="en-US" sz="1200"/>
            </a:p>
          </p:txBody>
        </p:sp>
        <p:sp>
          <p:nvSpPr>
            <p:cNvPr id="612378" name="Rectangle 26"/>
            <p:cNvSpPr>
              <a:spLocks noChangeArrowheads="1"/>
            </p:cNvSpPr>
            <p:nvPr/>
          </p:nvSpPr>
          <p:spPr bwMode="auto">
            <a:xfrm>
              <a:off x="442" y="1255"/>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79" name="Rectangle 27"/>
            <p:cNvSpPr>
              <a:spLocks noChangeArrowheads="1"/>
            </p:cNvSpPr>
            <p:nvPr/>
          </p:nvSpPr>
          <p:spPr bwMode="auto">
            <a:xfrm>
              <a:off x="449" y="1255"/>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0" name="Rectangle 28"/>
            <p:cNvSpPr>
              <a:spLocks noChangeArrowheads="1"/>
            </p:cNvSpPr>
            <p:nvPr/>
          </p:nvSpPr>
          <p:spPr bwMode="auto">
            <a:xfrm>
              <a:off x="1291" y="1255"/>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1" name="Rectangle 29"/>
            <p:cNvSpPr>
              <a:spLocks noChangeArrowheads="1"/>
            </p:cNvSpPr>
            <p:nvPr/>
          </p:nvSpPr>
          <p:spPr bwMode="auto">
            <a:xfrm>
              <a:off x="1299" y="1255"/>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2" name="Rectangle 30"/>
            <p:cNvSpPr>
              <a:spLocks noChangeArrowheads="1"/>
            </p:cNvSpPr>
            <p:nvPr/>
          </p:nvSpPr>
          <p:spPr bwMode="auto">
            <a:xfrm>
              <a:off x="2987" y="1255"/>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3" name="Rectangle 31"/>
            <p:cNvSpPr>
              <a:spLocks noChangeArrowheads="1"/>
            </p:cNvSpPr>
            <p:nvPr/>
          </p:nvSpPr>
          <p:spPr bwMode="auto">
            <a:xfrm>
              <a:off x="2994" y="1255"/>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4" name="Rectangle 32"/>
            <p:cNvSpPr>
              <a:spLocks noChangeArrowheads="1"/>
            </p:cNvSpPr>
            <p:nvPr/>
          </p:nvSpPr>
          <p:spPr bwMode="auto">
            <a:xfrm>
              <a:off x="5105" y="1255"/>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5" name="Rectangle 33"/>
            <p:cNvSpPr>
              <a:spLocks noChangeArrowheads="1"/>
            </p:cNvSpPr>
            <p:nvPr/>
          </p:nvSpPr>
          <p:spPr bwMode="auto">
            <a:xfrm>
              <a:off x="442" y="1263"/>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6" name="Rectangle 34"/>
            <p:cNvSpPr>
              <a:spLocks noChangeArrowheads="1"/>
            </p:cNvSpPr>
            <p:nvPr/>
          </p:nvSpPr>
          <p:spPr bwMode="auto">
            <a:xfrm>
              <a:off x="1291" y="1263"/>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7" name="Rectangle 35"/>
            <p:cNvSpPr>
              <a:spLocks noChangeArrowheads="1"/>
            </p:cNvSpPr>
            <p:nvPr/>
          </p:nvSpPr>
          <p:spPr bwMode="auto">
            <a:xfrm>
              <a:off x="2987" y="1263"/>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8" name="Rectangle 36"/>
            <p:cNvSpPr>
              <a:spLocks noChangeArrowheads="1"/>
            </p:cNvSpPr>
            <p:nvPr/>
          </p:nvSpPr>
          <p:spPr bwMode="auto">
            <a:xfrm>
              <a:off x="5105" y="1263"/>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89" name="Rectangle 37"/>
            <p:cNvSpPr>
              <a:spLocks noChangeArrowheads="1"/>
            </p:cNvSpPr>
            <p:nvPr/>
          </p:nvSpPr>
          <p:spPr bwMode="auto">
            <a:xfrm>
              <a:off x="489" y="1508"/>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je</a:t>
              </a:r>
              <a:endParaRPr lang="en-US" altLang="en-US" sz="1200"/>
            </a:p>
          </p:txBody>
        </p:sp>
        <p:sp>
          <p:nvSpPr>
            <p:cNvPr id="612390" name="Rectangle 38"/>
            <p:cNvSpPr>
              <a:spLocks noChangeArrowheads="1"/>
            </p:cNvSpPr>
            <p:nvPr/>
          </p:nvSpPr>
          <p:spPr bwMode="auto">
            <a:xfrm>
              <a:off x="1338" y="1508"/>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ZF</a:t>
              </a:r>
              <a:endParaRPr lang="en-US" altLang="en-US" sz="1200"/>
            </a:p>
          </p:txBody>
        </p:sp>
        <p:sp>
          <p:nvSpPr>
            <p:cNvPr id="612391" name="Rectangle 39"/>
            <p:cNvSpPr>
              <a:spLocks noChangeArrowheads="1"/>
            </p:cNvSpPr>
            <p:nvPr/>
          </p:nvSpPr>
          <p:spPr bwMode="auto">
            <a:xfrm>
              <a:off x="3034" y="1512"/>
              <a:ext cx="728"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Equal / Zero</a:t>
              </a:r>
              <a:endParaRPr lang="en-US" altLang="en-US" sz="1200"/>
            </a:p>
          </p:txBody>
        </p:sp>
        <p:sp>
          <p:nvSpPr>
            <p:cNvPr id="612392" name="Rectangle 40"/>
            <p:cNvSpPr>
              <a:spLocks noChangeArrowheads="1"/>
            </p:cNvSpPr>
            <p:nvPr/>
          </p:nvSpPr>
          <p:spPr bwMode="auto">
            <a:xfrm>
              <a:off x="442" y="1504"/>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3" name="Rectangle 41"/>
            <p:cNvSpPr>
              <a:spLocks noChangeArrowheads="1"/>
            </p:cNvSpPr>
            <p:nvPr/>
          </p:nvSpPr>
          <p:spPr bwMode="auto">
            <a:xfrm>
              <a:off x="449" y="1504"/>
              <a:ext cx="842"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4" name="Rectangle 42"/>
            <p:cNvSpPr>
              <a:spLocks noChangeArrowheads="1"/>
            </p:cNvSpPr>
            <p:nvPr/>
          </p:nvSpPr>
          <p:spPr bwMode="auto">
            <a:xfrm>
              <a:off x="1291" y="1504"/>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5" name="Rectangle 43"/>
            <p:cNvSpPr>
              <a:spLocks noChangeArrowheads="1"/>
            </p:cNvSpPr>
            <p:nvPr/>
          </p:nvSpPr>
          <p:spPr bwMode="auto">
            <a:xfrm>
              <a:off x="1299" y="1504"/>
              <a:ext cx="168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6" name="Rectangle 44"/>
            <p:cNvSpPr>
              <a:spLocks noChangeArrowheads="1"/>
            </p:cNvSpPr>
            <p:nvPr/>
          </p:nvSpPr>
          <p:spPr bwMode="auto">
            <a:xfrm>
              <a:off x="2987" y="1504"/>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7" name="Rectangle 45"/>
            <p:cNvSpPr>
              <a:spLocks noChangeArrowheads="1"/>
            </p:cNvSpPr>
            <p:nvPr/>
          </p:nvSpPr>
          <p:spPr bwMode="auto">
            <a:xfrm>
              <a:off x="2994" y="1504"/>
              <a:ext cx="2111"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8" name="Rectangle 46"/>
            <p:cNvSpPr>
              <a:spLocks noChangeArrowheads="1"/>
            </p:cNvSpPr>
            <p:nvPr/>
          </p:nvSpPr>
          <p:spPr bwMode="auto">
            <a:xfrm>
              <a:off x="5105" y="1504"/>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399" name="Rectangle 47"/>
            <p:cNvSpPr>
              <a:spLocks noChangeArrowheads="1"/>
            </p:cNvSpPr>
            <p:nvPr/>
          </p:nvSpPr>
          <p:spPr bwMode="auto">
            <a:xfrm>
              <a:off x="442" y="1511"/>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0" name="Rectangle 48"/>
            <p:cNvSpPr>
              <a:spLocks noChangeArrowheads="1"/>
            </p:cNvSpPr>
            <p:nvPr/>
          </p:nvSpPr>
          <p:spPr bwMode="auto">
            <a:xfrm>
              <a:off x="1291" y="1511"/>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1" name="Rectangle 49"/>
            <p:cNvSpPr>
              <a:spLocks noChangeArrowheads="1"/>
            </p:cNvSpPr>
            <p:nvPr/>
          </p:nvSpPr>
          <p:spPr bwMode="auto">
            <a:xfrm>
              <a:off x="2987" y="1511"/>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2" name="Rectangle 50"/>
            <p:cNvSpPr>
              <a:spLocks noChangeArrowheads="1"/>
            </p:cNvSpPr>
            <p:nvPr/>
          </p:nvSpPr>
          <p:spPr bwMode="auto">
            <a:xfrm>
              <a:off x="5105" y="1511"/>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3" name="Rectangle 51"/>
            <p:cNvSpPr>
              <a:spLocks noChangeArrowheads="1"/>
            </p:cNvSpPr>
            <p:nvPr/>
          </p:nvSpPr>
          <p:spPr bwMode="auto">
            <a:xfrm>
              <a:off x="489" y="1757"/>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jne</a:t>
              </a:r>
              <a:endParaRPr lang="en-US" altLang="en-US" sz="1200"/>
            </a:p>
          </p:txBody>
        </p:sp>
        <p:sp>
          <p:nvSpPr>
            <p:cNvPr id="612404" name="Rectangle 52"/>
            <p:cNvSpPr>
              <a:spLocks noChangeArrowheads="1"/>
            </p:cNvSpPr>
            <p:nvPr/>
          </p:nvSpPr>
          <p:spPr bwMode="auto">
            <a:xfrm>
              <a:off x="1338" y="1757"/>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~ZF</a:t>
              </a:r>
              <a:endParaRPr lang="en-US" altLang="en-US" sz="1200"/>
            </a:p>
          </p:txBody>
        </p:sp>
        <p:sp>
          <p:nvSpPr>
            <p:cNvPr id="612405" name="Rectangle 53"/>
            <p:cNvSpPr>
              <a:spLocks noChangeArrowheads="1"/>
            </p:cNvSpPr>
            <p:nvPr/>
          </p:nvSpPr>
          <p:spPr bwMode="auto">
            <a:xfrm>
              <a:off x="3034" y="1761"/>
              <a:ext cx="1243"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Not Equal / Not Zero</a:t>
              </a:r>
              <a:endParaRPr lang="en-US" altLang="en-US" sz="1200"/>
            </a:p>
          </p:txBody>
        </p:sp>
        <p:sp>
          <p:nvSpPr>
            <p:cNvPr id="612406" name="Rectangle 54"/>
            <p:cNvSpPr>
              <a:spLocks noChangeArrowheads="1"/>
            </p:cNvSpPr>
            <p:nvPr/>
          </p:nvSpPr>
          <p:spPr bwMode="auto">
            <a:xfrm>
              <a:off x="442" y="1751"/>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7" name="Rectangle 55"/>
            <p:cNvSpPr>
              <a:spLocks noChangeArrowheads="1"/>
            </p:cNvSpPr>
            <p:nvPr/>
          </p:nvSpPr>
          <p:spPr bwMode="auto">
            <a:xfrm>
              <a:off x="449" y="1751"/>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8" name="Rectangle 56"/>
            <p:cNvSpPr>
              <a:spLocks noChangeArrowheads="1"/>
            </p:cNvSpPr>
            <p:nvPr/>
          </p:nvSpPr>
          <p:spPr bwMode="auto">
            <a:xfrm>
              <a:off x="1291" y="1751"/>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09" name="Rectangle 57"/>
            <p:cNvSpPr>
              <a:spLocks noChangeArrowheads="1"/>
            </p:cNvSpPr>
            <p:nvPr/>
          </p:nvSpPr>
          <p:spPr bwMode="auto">
            <a:xfrm>
              <a:off x="1299" y="1751"/>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0" name="Rectangle 58"/>
            <p:cNvSpPr>
              <a:spLocks noChangeArrowheads="1"/>
            </p:cNvSpPr>
            <p:nvPr/>
          </p:nvSpPr>
          <p:spPr bwMode="auto">
            <a:xfrm>
              <a:off x="2987" y="1751"/>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1" name="Rectangle 59"/>
            <p:cNvSpPr>
              <a:spLocks noChangeArrowheads="1"/>
            </p:cNvSpPr>
            <p:nvPr/>
          </p:nvSpPr>
          <p:spPr bwMode="auto">
            <a:xfrm>
              <a:off x="2994" y="1751"/>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2" name="Rectangle 60"/>
            <p:cNvSpPr>
              <a:spLocks noChangeArrowheads="1"/>
            </p:cNvSpPr>
            <p:nvPr/>
          </p:nvSpPr>
          <p:spPr bwMode="auto">
            <a:xfrm>
              <a:off x="5105" y="1751"/>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3" name="Rectangle 61"/>
            <p:cNvSpPr>
              <a:spLocks noChangeArrowheads="1"/>
            </p:cNvSpPr>
            <p:nvPr/>
          </p:nvSpPr>
          <p:spPr bwMode="auto">
            <a:xfrm>
              <a:off x="442" y="1759"/>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4" name="Rectangle 62"/>
            <p:cNvSpPr>
              <a:spLocks noChangeArrowheads="1"/>
            </p:cNvSpPr>
            <p:nvPr/>
          </p:nvSpPr>
          <p:spPr bwMode="auto">
            <a:xfrm>
              <a:off x="1291" y="1759"/>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5" name="Rectangle 63"/>
            <p:cNvSpPr>
              <a:spLocks noChangeArrowheads="1"/>
            </p:cNvSpPr>
            <p:nvPr/>
          </p:nvSpPr>
          <p:spPr bwMode="auto">
            <a:xfrm>
              <a:off x="2987" y="1759"/>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6" name="Rectangle 64"/>
            <p:cNvSpPr>
              <a:spLocks noChangeArrowheads="1"/>
            </p:cNvSpPr>
            <p:nvPr/>
          </p:nvSpPr>
          <p:spPr bwMode="auto">
            <a:xfrm>
              <a:off x="5105" y="1759"/>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17" name="Rectangle 65"/>
            <p:cNvSpPr>
              <a:spLocks noChangeArrowheads="1"/>
            </p:cNvSpPr>
            <p:nvPr/>
          </p:nvSpPr>
          <p:spPr bwMode="auto">
            <a:xfrm>
              <a:off x="489" y="2004"/>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js</a:t>
              </a:r>
              <a:endParaRPr lang="en-US" altLang="en-US" sz="1200"/>
            </a:p>
          </p:txBody>
        </p:sp>
        <p:sp>
          <p:nvSpPr>
            <p:cNvPr id="612418" name="Rectangle 66"/>
            <p:cNvSpPr>
              <a:spLocks noChangeArrowheads="1"/>
            </p:cNvSpPr>
            <p:nvPr/>
          </p:nvSpPr>
          <p:spPr bwMode="auto">
            <a:xfrm>
              <a:off x="1338" y="2004"/>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a:t>
              </a:r>
              <a:endParaRPr lang="en-US" altLang="en-US" sz="1200"/>
            </a:p>
          </p:txBody>
        </p:sp>
        <p:sp>
          <p:nvSpPr>
            <p:cNvPr id="612419" name="Rectangle 67"/>
            <p:cNvSpPr>
              <a:spLocks noChangeArrowheads="1"/>
            </p:cNvSpPr>
            <p:nvPr/>
          </p:nvSpPr>
          <p:spPr bwMode="auto">
            <a:xfrm>
              <a:off x="3034" y="2008"/>
              <a:ext cx="53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Negative</a:t>
              </a:r>
              <a:endParaRPr lang="en-US" altLang="en-US" sz="1200"/>
            </a:p>
          </p:txBody>
        </p:sp>
        <p:sp>
          <p:nvSpPr>
            <p:cNvPr id="612420" name="Rectangle 68"/>
            <p:cNvSpPr>
              <a:spLocks noChangeArrowheads="1"/>
            </p:cNvSpPr>
            <p:nvPr/>
          </p:nvSpPr>
          <p:spPr bwMode="auto">
            <a:xfrm>
              <a:off x="442" y="1998"/>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1" name="Rectangle 69"/>
            <p:cNvSpPr>
              <a:spLocks noChangeArrowheads="1"/>
            </p:cNvSpPr>
            <p:nvPr/>
          </p:nvSpPr>
          <p:spPr bwMode="auto">
            <a:xfrm>
              <a:off x="449" y="1998"/>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2" name="Rectangle 70"/>
            <p:cNvSpPr>
              <a:spLocks noChangeArrowheads="1"/>
            </p:cNvSpPr>
            <p:nvPr/>
          </p:nvSpPr>
          <p:spPr bwMode="auto">
            <a:xfrm>
              <a:off x="1291" y="1998"/>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3" name="Rectangle 71"/>
            <p:cNvSpPr>
              <a:spLocks noChangeArrowheads="1"/>
            </p:cNvSpPr>
            <p:nvPr/>
          </p:nvSpPr>
          <p:spPr bwMode="auto">
            <a:xfrm>
              <a:off x="1299" y="1998"/>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4" name="Rectangle 72"/>
            <p:cNvSpPr>
              <a:spLocks noChangeArrowheads="1"/>
            </p:cNvSpPr>
            <p:nvPr/>
          </p:nvSpPr>
          <p:spPr bwMode="auto">
            <a:xfrm>
              <a:off x="2987" y="1998"/>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5" name="Rectangle 73"/>
            <p:cNvSpPr>
              <a:spLocks noChangeArrowheads="1"/>
            </p:cNvSpPr>
            <p:nvPr/>
          </p:nvSpPr>
          <p:spPr bwMode="auto">
            <a:xfrm>
              <a:off x="2994" y="1998"/>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6" name="Rectangle 74"/>
            <p:cNvSpPr>
              <a:spLocks noChangeArrowheads="1"/>
            </p:cNvSpPr>
            <p:nvPr/>
          </p:nvSpPr>
          <p:spPr bwMode="auto">
            <a:xfrm>
              <a:off x="5105" y="1998"/>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7" name="Rectangle 75"/>
            <p:cNvSpPr>
              <a:spLocks noChangeArrowheads="1"/>
            </p:cNvSpPr>
            <p:nvPr/>
          </p:nvSpPr>
          <p:spPr bwMode="auto">
            <a:xfrm>
              <a:off x="442" y="2006"/>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8" name="Rectangle 76"/>
            <p:cNvSpPr>
              <a:spLocks noChangeArrowheads="1"/>
            </p:cNvSpPr>
            <p:nvPr/>
          </p:nvSpPr>
          <p:spPr bwMode="auto">
            <a:xfrm>
              <a:off x="1291" y="2006"/>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29" name="Rectangle 77"/>
            <p:cNvSpPr>
              <a:spLocks noChangeArrowheads="1"/>
            </p:cNvSpPr>
            <p:nvPr/>
          </p:nvSpPr>
          <p:spPr bwMode="auto">
            <a:xfrm>
              <a:off x="2987" y="2006"/>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0" name="Rectangle 78"/>
            <p:cNvSpPr>
              <a:spLocks noChangeArrowheads="1"/>
            </p:cNvSpPr>
            <p:nvPr/>
          </p:nvSpPr>
          <p:spPr bwMode="auto">
            <a:xfrm>
              <a:off x="5105" y="2006"/>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1" name="Rectangle 79"/>
            <p:cNvSpPr>
              <a:spLocks noChangeArrowheads="1"/>
            </p:cNvSpPr>
            <p:nvPr/>
          </p:nvSpPr>
          <p:spPr bwMode="auto">
            <a:xfrm>
              <a:off x="489" y="2252"/>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jns</a:t>
              </a:r>
              <a:endParaRPr lang="en-US" altLang="en-US" sz="1200"/>
            </a:p>
          </p:txBody>
        </p:sp>
        <p:sp>
          <p:nvSpPr>
            <p:cNvPr id="612432" name="Rectangle 80"/>
            <p:cNvSpPr>
              <a:spLocks noChangeArrowheads="1"/>
            </p:cNvSpPr>
            <p:nvPr/>
          </p:nvSpPr>
          <p:spPr bwMode="auto">
            <a:xfrm>
              <a:off x="1338" y="2252"/>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a:t>
              </a:r>
              <a:endParaRPr lang="en-US" altLang="en-US" sz="1200"/>
            </a:p>
          </p:txBody>
        </p:sp>
        <p:sp>
          <p:nvSpPr>
            <p:cNvPr id="612433" name="Rectangle 81"/>
            <p:cNvSpPr>
              <a:spLocks noChangeArrowheads="1"/>
            </p:cNvSpPr>
            <p:nvPr/>
          </p:nvSpPr>
          <p:spPr bwMode="auto">
            <a:xfrm>
              <a:off x="3034" y="2255"/>
              <a:ext cx="76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Nonnegative</a:t>
              </a:r>
              <a:endParaRPr lang="en-US" altLang="en-US" sz="1200"/>
            </a:p>
          </p:txBody>
        </p:sp>
        <p:sp>
          <p:nvSpPr>
            <p:cNvPr id="612434" name="Rectangle 82"/>
            <p:cNvSpPr>
              <a:spLocks noChangeArrowheads="1"/>
            </p:cNvSpPr>
            <p:nvPr/>
          </p:nvSpPr>
          <p:spPr bwMode="auto">
            <a:xfrm>
              <a:off x="442" y="2247"/>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5" name="Rectangle 83"/>
            <p:cNvSpPr>
              <a:spLocks noChangeArrowheads="1"/>
            </p:cNvSpPr>
            <p:nvPr/>
          </p:nvSpPr>
          <p:spPr bwMode="auto">
            <a:xfrm>
              <a:off x="449" y="2247"/>
              <a:ext cx="842"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6" name="Rectangle 84"/>
            <p:cNvSpPr>
              <a:spLocks noChangeArrowheads="1"/>
            </p:cNvSpPr>
            <p:nvPr/>
          </p:nvSpPr>
          <p:spPr bwMode="auto">
            <a:xfrm>
              <a:off x="1291" y="2247"/>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7" name="Rectangle 85"/>
            <p:cNvSpPr>
              <a:spLocks noChangeArrowheads="1"/>
            </p:cNvSpPr>
            <p:nvPr/>
          </p:nvSpPr>
          <p:spPr bwMode="auto">
            <a:xfrm>
              <a:off x="1299" y="2247"/>
              <a:ext cx="168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8" name="Rectangle 86"/>
            <p:cNvSpPr>
              <a:spLocks noChangeArrowheads="1"/>
            </p:cNvSpPr>
            <p:nvPr/>
          </p:nvSpPr>
          <p:spPr bwMode="auto">
            <a:xfrm>
              <a:off x="2987" y="2247"/>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39" name="Rectangle 87"/>
            <p:cNvSpPr>
              <a:spLocks noChangeArrowheads="1"/>
            </p:cNvSpPr>
            <p:nvPr/>
          </p:nvSpPr>
          <p:spPr bwMode="auto">
            <a:xfrm>
              <a:off x="2994" y="2247"/>
              <a:ext cx="2111"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0" name="Rectangle 88"/>
            <p:cNvSpPr>
              <a:spLocks noChangeArrowheads="1"/>
            </p:cNvSpPr>
            <p:nvPr/>
          </p:nvSpPr>
          <p:spPr bwMode="auto">
            <a:xfrm>
              <a:off x="5105" y="2247"/>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1" name="Rectangle 89"/>
            <p:cNvSpPr>
              <a:spLocks noChangeArrowheads="1"/>
            </p:cNvSpPr>
            <p:nvPr/>
          </p:nvSpPr>
          <p:spPr bwMode="auto">
            <a:xfrm>
              <a:off x="442" y="2254"/>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2" name="Rectangle 90"/>
            <p:cNvSpPr>
              <a:spLocks noChangeArrowheads="1"/>
            </p:cNvSpPr>
            <p:nvPr/>
          </p:nvSpPr>
          <p:spPr bwMode="auto">
            <a:xfrm>
              <a:off x="1291" y="2254"/>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3" name="Rectangle 91"/>
            <p:cNvSpPr>
              <a:spLocks noChangeArrowheads="1"/>
            </p:cNvSpPr>
            <p:nvPr/>
          </p:nvSpPr>
          <p:spPr bwMode="auto">
            <a:xfrm>
              <a:off x="2987" y="2254"/>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4" name="Rectangle 92"/>
            <p:cNvSpPr>
              <a:spLocks noChangeArrowheads="1"/>
            </p:cNvSpPr>
            <p:nvPr/>
          </p:nvSpPr>
          <p:spPr bwMode="auto">
            <a:xfrm>
              <a:off x="5105" y="2254"/>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45" name="Rectangle 93"/>
            <p:cNvSpPr>
              <a:spLocks noChangeArrowheads="1"/>
            </p:cNvSpPr>
            <p:nvPr/>
          </p:nvSpPr>
          <p:spPr bwMode="auto">
            <a:xfrm>
              <a:off x="489" y="2500"/>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jg</a:t>
              </a:r>
              <a:endParaRPr lang="en-US" altLang="en-US" sz="1200"/>
            </a:p>
          </p:txBody>
        </p:sp>
        <p:sp>
          <p:nvSpPr>
            <p:cNvPr id="612446" name="Rectangle 94"/>
            <p:cNvSpPr>
              <a:spLocks noChangeArrowheads="1"/>
            </p:cNvSpPr>
            <p:nvPr/>
          </p:nvSpPr>
          <p:spPr bwMode="auto">
            <a:xfrm>
              <a:off x="1338" y="2500"/>
              <a:ext cx="1042"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~(SF^OF)&amp;~ZF</a:t>
              </a:r>
              <a:endParaRPr lang="en-US" altLang="en-US" sz="1200"/>
            </a:p>
          </p:txBody>
        </p:sp>
        <p:sp>
          <p:nvSpPr>
            <p:cNvPr id="612447" name="Rectangle 95"/>
            <p:cNvSpPr>
              <a:spLocks noChangeArrowheads="1"/>
            </p:cNvSpPr>
            <p:nvPr/>
          </p:nvSpPr>
          <p:spPr bwMode="auto">
            <a:xfrm>
              <a:off x="3034" y="2504"/>
              <a:ext cx="459"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Greater</a:t>
              </a:r>
              <a:endParaRPr lang="en-US" altLang="en-US" sz="1200"/>
            </a:p>
          </p:txBody>
        </p:sp>
        <p:sp>
          <p:nvSpPr>
            <p:cNvPr id="612448" name="Rectangle 96"/>
            <p:cNvSpPr>
              <a:spLocks noChangeArrowheads="1"/>
            </p:cNvSpPr>
            <p:nvPr/>
          </p:nvSpPr>
          <p:spPr bwMode="auto">
            <a:xfrm>
              <a:off x="3604" y="2504"/>
              <a:ext cx="52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 (Signed)</a:t>
              </a:r>
              <a:endParaRPr lang="en-US" altLang="en-US" sz="1200"/>
            </a:p>
          </p:txBody>
        </p:sp>
        <p:sp>
          <p:nvSpPr>
            <p:cNvPr id="612449" name="Rectangle 97"/>
            <p:cNvSpPr>
              <a:spLocks noChangeArrowheads="1"/>
            </p:cNvSpPr>
            <p:nvPr/>
          </p:nvSpPr>
          <p:spPr bwMode="auto">
            <a:xfrm>
              <a:off x="442" y="2494"/>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0" name="Rectangle 98"/>
            <p:cNvSpPr>
              <a:spLocks noChangeArrowheads="1"/>
            </p:cNvSpPr>
            <p:nvPr/>
          </p:nvSpPr>
          <p:spPr bwMode="auto">
            <a:xfrm>
              <a:off x="449" y="2494"/>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1" name="Rectangle 99"/>
            <p:cNvSpPr>
              <a:spLocks noChangeArrowheads="1"/>
            </p:cNvSpPr>
            <p:nvPr/>
          </p:nvSpPr>
          <p:spPr bwMode="auto">
            <a:xfrm>
              <a:off x="1291" y="2494"/>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2" name="Rectangle 100"/>
            <p:cNvSpPr>
              <a:spLocks noChangeArrowheads="1"/>
            </p:cNvSpPr>
            <p:nvPr/>
          </p:nvSpPr>
          <p:spPr bwMode="auto">
            <a:xfrm>
              <a:off x="1299" y="2494"/>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3" name="Rectangle 101"/>
            <p:cNvSpPr>
              <a:spLocks noChangeArrowheads="1"/>
            </p:cNvSpPr>
            <p:nvPr/>
          </p:nvSpPr>
          <p:spPr bwMode="auto">
            <a:xfrm>
              <a:off x="2987" y="2494"/>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4" name="Rectangle 102"/>
            <p:cNvSpPr>
              <a:spLocks noChangeArrowheads="1"/>
            </p:cNvSpPr>
            <p:nvPr/>
          </p:nvSpPr>
          <p:spPr bwMode="auto">
            <a:xfrm>
              <a:off x="2994" y="2494"/>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5" name="Rectangle 103"/>
            <p:cNvSpPr>
              <a:spLocks noChangeArrowheads="1"/>
            </p:cNvSpPr>
            <p:nvPr/>
          </p:nvSpPr>
          <p:spPr bwMode="auto">
            <a:xfrm>
              <a:off x="5105" y="2494"/>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6" name="Rectangle 104"/>
            <p:cNvSpPr>
              <a:spLocks noChangeArrowheads="1"/>
            </p:cNvSpPr>
            <p:nvPr/>
          </p:nvSpPr>
          <p:spPr bwMode="auto">
            <a:xfrm>
              <a:off x="442" y="2502"/>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7" name="Rectangle 105"/>
            <p:cNvSpPr>
              <a:spLocks noChangeArrowheads="1"/>
            </p:cNvSpPr>
            <p:nvPr/>
          </p:nvSpPr>
          <p:spPr bwMode="auto">
            <a:xfrm>
              <a:off x="1291" y="2502"/>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8" name="Rectangle 106"/>
            <p:cNvSpPr>
              <a:spLocks noChangeArrowheads="1"/>
            </p:cNvSpPr>
            <p:nvPr/>
          </p:nvSpPr>
          <p:spPr bwMode="auto">
            <a:xfrm>
              <a:off x="2987" y="2502"/>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59" name="Rectangle 107"/>
            <p:cNvSpPr>
              <a:spLocks noChangeArrowheads="1"/>
            </p:cNvSpPr>
            <p:nvPr/>
          </p:nvSpPr>
          <p:spPr bwMode="auto">
            <a:xfrm>
              <a:off x="5105" y="2502"/>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0" name="Rectangle 108"/>
            <p:cNvSpPr>
              <a:spLocks noChangeArrowheads="1"/>
            </p:cNvSpPr>
            <p:nvPr/>
          </p:nvSpPr>
          <p:spPr bwMode="auto">
            <a:xfrm>
              <a:off x="489" y="2745"/>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jge</a:t>
              </a:r>
              <a:endParaRPr lang="en-US" altLang="en-US" sz="1200"/>
            </a:p>
          </p:txBody>
        </p:sp>
        <p:sp>
          <p:nvSpPr>
            <p:cNvPr id="612461" name="Rectangle 109"/>
            <p:cNvSpPr>
              <a:spLocks noChangeArrowheads="1"/>
            </p:cNvSpPr>
            <p:nvPr/>
          </p:nvSpPr>
          <p:spPr bwMode="auto">
            <a:xfrm>
              <a:off x="1338" y="2745"/>
              <a:ext cx="69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~(SF^OF)</a:t>
              </a:r>
              <a:endParaRPr lang="en-US" altLang="en-US" sz="1200"/>
            </a:p>
          </p:txBody>
        </p:sp>
        <p:sp>
          <p:nvSpPr>
            <p:cNvPr id="612462" name="Rectangle 110"/>
            <p:cNvSpPr>
              <a:spLocks noChangeArrowheads="1"/>
            </p:cNvSpPr>
            <p:nvPr/>
          </p:nvSpPr>
          <p:spPr bwMode="auto">
            <a:xfrm>
              <a:off x="3034" y="2751"/>
              <a:ext cx="986"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Greater or Equal</a:t>
              </a:r>
              <a:endParaRPr lang="en-US" altLang="en-US" sz="1200"/>
            </a:p>
          </p:txBody>
        </p:sp>
        <p:sp>
          <p:nvSpPr>
            <p:cNvPr id="612463" name="Rectangle 111"/>
            <p:cNvSpPr>
              <a:spLocks noChangeArrowheads="1"/>
            </p:cNvSpPr>
            <p:nvPr/>
          </p:nvSpPr>
          <p:spPr bwMode="auto">
            <a:xfrm>
              <a:off x="4288" y="2751"/>
              <a:ext cx="52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 (Signed)</a:t>
              </a:r>
              <a:endParaRPr lang="en-US" altLang="en-US" sz="1200"/>
            </a:p>
          </p:txBody>
        </p:sp>
        <p:sp>
          <p:nvSpPr>
            <p:cNvPr id="612464" name="Rectangle 112"/>
            <p:cNvSpPr>
              <a:spLocks noChangeArrowheads="1"/>
            </p:cNvSpPr>
            <p:nvPr/>
          </p:nvSpPr>
          <p:spPr bwMode="auto">
            <a:xfrm>
              <a:off x="442" y="2742"/>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5" name="Rectangle 113"/>
            <p:cNvSpPr>
              <a:spLocks noChangeArrowheads="1"/>
            </p:cNvSpPr>
            <p:nvPr/>
          </p:nvSpPr>
          <p:spPr bwMode="auto">
            <a:xfrm>
              <a:off x="449" y="2742"/>
              <a:ext cx="842"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6" name="Rectangle 114"/>
            <p:cNvSpPr>
              <a:spLocks noChangeArrowheads="1"/>
            </p:cNvSpPr>
            <p:nvPr/>
          </p:nvSpPr>
          <p:spPr bwMode="auto">
            <a:xfrm>
              <a:off x="1291" y="2742"/>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7" name="Rectangle 115"/>
            <p:cNvSpPr>
              <a:spLocks noChangeArrowheads="1"/>
            </p:cNvSpPr>
            <p:nvPr/>
          </p:nvSpPr>
          <p:spPr bwMode="auto">
            <a:xfrm>
              <a:off x="1299" y="2742"/>
              <a:ext cx="168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8" name="Rectangle 116"/>
            <p:cNvSpPr>
              <a:spLocks noChangeArrowheads="1"/>
            </p:cNvSpPr>
            <p:nvPr/>
          </p:nvSpPr>
          <p:spPr bwMode="auto">
            <a:xfrm>
              <a:off x="2987" y="2742"/>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69" name="Rectangle 117"/>
            <p:cNvSpPr>
              <a:spLocks noChangeArrowheads="1"/>
            </p:cNvSpPr>
            <p:nvPr/>
          </p:nvSpPr>
          <p:spPr bwMode="auto">
            <a:xfrm>
              <a:off x="2994" y="2742"/>
              <a:ext cx="2111"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0" name="Rectangle 118"/>
            <p:cNvSpPr>
              <a:spLocks noChangeArrowheads="1"/>
            </p:cNvSpPr>
            <p:nvPr/>
          </p:nvSpPr>
          <p:spPr bwMode="auto">
            <a:xfrm>
              <a:off x="5105" y="2742"/>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1" name="Rectangle 119"/>
            <p:cNvSpPr>
              <a:spLocks noChangeArrowheads="1"/>
            </p:cNvSpPr>
            <p:nvPr/>
          </p:nvSpPr>
          <p:spPr bwMode="auto">
            <a:xfrm>
              <a:off x="442" y="2749"/>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2" name="Rectangle 120"/>
            <p:cNvSpPr>
              <a:spLocks noChangeArrowheads="1"/>
            </p:cNvSpPr>
            <p:nvPr/>
          </p:nvSpPr>
          <p:spPr bwMode="auto">
            <a:xfrm>
              <a:off x="1291" y="2749"/>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3" name="Rectangle 121"/>
            <p:cNvSpPr>
              <a:spLocks noChangeArrowheads="1"/>
            </p:cNvSpPr>
            <p:nvPr/>
          </p:nvSpPr>
          <p:spPr bwMode="auto">
            <a:xfrm>
              <a:off x="2987" y="2749"/>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4" name="Rectangle 122"/>
            <p:cNvSpPr>
              <a:spLocks noChangeArrowheads="1"/>
            </p:cNvSpPr>
            <p:nvPr/>
          </p:nvSpPr>
          <p:spPr bwMode="auto">
            <a:xfrm>
              <a:off x="5105" y="2749"/>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75" name="Rectangle 123"/>
            <p:cNvSpPr>
              <a:spLocks noChangeArrowheads="1"/>
            </p:cNvSpPr>
            <p:nvPr/>
          </p:nvSpPr>
          <p:spPr bwMode="auto">
            <a:xfrm>
              <a:off x="489" y="2996"/>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jl</a:t>
              </a:r>
              <a:endParaRPr lang="en-US" altLang="en-US" sz="1200"/>
            </a:p>
          </p:txBody>
        </p:sp>
        <p:sp>
          <p:nvSpPr>
            <p:cNvPr id="612476" name="Rectangle 124"/>
            <p:cNvSpPr>
              <a:spLocks noChangeArrowheads="1"/>
            </p:cNvSpPr>
            <p:nvPr/>
          </p:nvSpPr>
          <p:spPr bwMode="auto">
            <a:xfrm>
              <a:off x="1338" y="2996"/>
              <a:ext cx="608"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(SF^OF)</a:t>
              </a:r>
              <a:endParaRPr lang="en-US" altLang="en-US" sz="1200"/>
            </a:p>
          </p:txBody>
        </p:sp>
        <p:sp>
          <p:nvSpPr>
            <p:cNvPr id="612477" name="Rectangle 125"/>
            <p:cNvSpPr>
              <a:spLocks noChangeArrowheads="1"/>
            </p:cNvSpPr>
            <p:nvPr/>
          </p:nvSpPr>
          <p:spPr bwMode="auto">
            <a:xfrm>
              <a:off x="3034" y="2998"/>
              <a:ext cx="249"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Less</a:t>
              </a:r>
              <a:endParaRPr lang="en-US" altLang="en-US" sz="1200"/>
            </a:p>
          </p:txBody>
        </p:sp>
        <p:sp>
          <p:nvSpPr>
            <p:cNvPr id="612478" name="Rectangle 126"/>
            <p:cNvSpPr>
              <a:spLocks noChangeArrowheads="1"/>
            </p:cNvSpPr>
            <p:nvPr/>
          </p:nvSpPr>
          <p:spPr bwMode="auto">
            <a:xfrm>
              <a:off x="3399" y="2998"/>
              <a:ext cx="52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 (Signed)</a:t>
              </a:r>
              <a:endParaRPr lang="en-US" altLang="en-US" sz="1200"/>
            </a:p>
          </p:txBody>
        </p:sp>
        <p:sp>
          <p:nvSpPr>
            <p:cNvPr id="612479" name="Rectangle 127"/>
            <p:cNvSpPr>
              <a:spLocks noChangeArrowheads="1"/>
            </p:cNvSpPr>
            <p:nvPr/>
          </p:nvSpPr>
          <p:spPr bwMode="auto">
            <a:xfrm>
              <a:off x="442" y="2990"/>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0" name="Rectangle 128"/>
            <p:cNvSpPr>
              <a:spLocks noChangeArrowheads="1"/>
            </p:cNvSpPr>
            <p:nvPr/>
          </p:nvSpPr>
          <p:spPr bwMode="auto">
            <a:xfrm>
              <a:off x="449" y="2990"/>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1" name="Rectangle 129"/>
            <p:cNvSpPr>
              <a:spLocks noChangeArrowheads="1"/>
            </p:cNvSpPr>
            <p:nvPr/>
          </p:nvSpPr>
          <p:spPr bwMode="auto">
            <a:xfrm>
              <a:off x="1291" y="2990"/>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2" name="Rectangle 130"/>
            <p:cNvSpPr>
              <a:spLocks noChangeArrowheads="1"/>
            </p:cNvSpPr>
            <p:nvPr/>
          </p:nvSpPr>
          <p:spPr bwMode="auto">
            <a:xfrm>
              <a:off x="1299" y="2990"/>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3" name="Rectangle 131"/>
            <p:cNvSpPr>
              <a:spLocks noChangeArrowheads="1"/>
            </p:cNvSpPr>
            <p:nvPr/>
          </p:nvSpPr>
          <p:spPr bwMode="auto">
            <a:xfrm>
              <a:off x="2987" y="2990"/>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4" name="Rectangle 132"/>
            <p:cNvSpPr>
              <a:spLocks noChangeArrowheads="1"/>
            </p:cNvSpPr>
            <p:nvPr/>
          </p:nvSpPr>
          <p:spPr bwMode="auto">
            <a:xfrm>
              <a:off x="2994" y="2990"/>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5" name="Rectangle 133"/>
            <p:cNvSpPr>
              <a:spLocks noChangeArrowheads="1"/>
            </p:cNvSpPr>
            <p:nvPr/>
          </p:nvSpPr>
          <p:spPr bwMode="auto">
            <a:xfrm>
              <a:off x="5105" y="2990"/>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6" name="Rectangle 134"/>
            <p:cNvSpPr>
              <a:spLocks noChangeArrowheads="1"/>
            </p:cNvSpPr>
            <p:nvPr/>
          </p:nvSpPr>
          <p:spPr bwMode="auto">
            <a:xfrm>
              <a:off x="442" y="2998"/>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7" name="Rectangle 135"/>
            <p:cNvSpPr>
              <a:spLocks noChangeArrowheads="1"/>
            </p:cNvSpPr>
            <p:nvPr/>
          </p:nvSpPr>
          <p:spPr bwMode="auto">
            <a:xfrm>
              <a:off x="1291" y="2998"/>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8" name="Rectangle 136"/>
            <p:cNvSpPr>
              <a:spLocks noChangeArrowheads="1"/>
            </p:cNvSpPr>
            <p:nvPr/>
          </p:nvSpPr>
          <p:spPr bwMode="auto">
            <a:xfrm>
              <a:off x="2987" y="2998"/>
              <a:ext cx="7"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89" name="Rectangle 137"/>
            <p:cNvSpPr>
              <a:spLocks noChangeArrowheads="1"/>
            </p:cNvSpPr>
            <p:nvPr/>
          </p:nvSpPr>
          <p:spPr bwMode="auto">
            <a:xfrm>
              <a:off x="5105" y="2998"/>
              <a:ext cx="8" cy="23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0" name="Rectangle 138"/>
            <p:cNvSpPr>
              <a:spLocks noChangeArrowheads="1"/>
            </p:cNvSpPr>
            <p:nvPr/>
          </p:nvSpPr>
          <p:spPr bwMode="auto">
            <a:xfrm>
              <a:off x="489" y="3243"/>
              <a:ext cx="261"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jle</a:t>
              </a:r>
              <a:endParaRPr lang="en-US" altLang="en-US" sz="1200"/>
            </a:p>
          </p:txBody>
        </p:sp>
        <p:sp>
          <p:nvSpPr>
            <p:cNvPr id="612491" name="Rectangle 139"/>
            <p:cNvSpPr>
              <a:spLocks noChangeArrowheads="1"/>
            </p:cNvSpPr>
            <p:nvPr/>
          </p:nvSpPr>
          <p:spPr bwMode="auto">
            <a:xfrm>
              <a:off x="1338" y="3243"/>
              <a:ext cx="868"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(SF^OF)|ZF</a:t>
              </a:r>
              <a:endParaRPr lang="en-US" altLang="en-US" sz="1200"/>
            </a:p>
          </p:txBody>
        </p:sp>
        <p:sp>
          <p:nvSpPr>
            <p:cNvPr id="612492" name="Rectangle 140"/>
            <p:cNvSpPr>
              <a:spLocks noChangeArrowheads="1"/>
            </p:cNvSpPr>
            <p:nvPr/>
          </p:nvSpPr>
          <p:spPr bwMode="auto">
            <a:xfrm>
              <a:off x="3034" y="3247"/>
              <a:ext cx="776"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Less or Equal</a:t>
              </a:r>
              <a:endParaRPr lang="en-US" altLang="en-US" sz="1200"/>
            </a:p>
          </p:txBody>
        </p:sp>
        <p:sp>
          <p:nvSpPr>
            <p:cNvPr id="612493" name="Rectangle 141"/>
            <p:cNvSpPr>
              <a:spLocks noChangeArrowheads="1"/>
            </p:cNvSpPr>
            <p:nvPr/>
          </p:nvSpPr>
          <p:spPr bwMode="auto">
            <a:xfrm>
              <a:off x="4083" y="3247"/>
              <a:ext cx="52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 (Signed)</a:t>
              </a:r>
              <a:endParaRPr lang="en-US" altLang="en-US" sz="1200"/>
            </a:p>
          </p:txBody>
        </p:sp>
        <p:sp>
          <p:nvSpPr>
            <p:cNvPr id="612494" name="Rectangle 142"/>
            <p:cNvSpPr>
              <a:spLocks noChangeArrowheads="1"/>
            </p:cNvSpPr>
            <p:nvPr/>
          </p:nvSpPr>
          <p:spPr bwMode="auto">
            <a:xfrm>
              <a:off x="442" y="3237"/>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5" name="Rectangle 143"/>
            <p:cNvSpPr>
              <a:spLocks noChangeArrowheads="1"/>
            </p:cNvSpPr>
            <p:nvPr/>
          </p:nvSpPr>
          <p:spPr bwMode="auto">
            <a:xfrm>
              <a:off x="449" y="3237"/>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6" name="Rectangle 144"/>
            <p:cNvSpPr>
              <a:spLocks noChangeArrowheads="1"/>
            </p:cNvSpPr>
            <p:nvPr/>
          </p:nvSpPr>
          <p:spPr bwMode="auto">
            <a:xfrm>
              <a:off x="1291" y="3237"/>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7" name="Rectangle 145"/>
            <p:cNvSpPr>
              <a:spLocks noChangeArrowheads="1"/>
            </p:cNvSpPr>
            <p:nvPr/>
          </p:nvSpPr>
          <p:spPr bwMode="auto">
            <a:xfrm>
              <a:off x="1299" y="3237"/>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8" name="Rectangle 146"/>
            <p:cNvSpPr>
              <a:spLocks noChangeArrowheads="1"/>
            </p:cNvSpPr>
            <p:nvPr/>
          </p:nvSpPr>
          <p:spPr bwMode="auto">
            <a:xfrm>
              <a:off x="2987" y="3237"/>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499" name="Rectangle 147"/>
            <p:cNvSpPr>
              <a:spLocks noChangeArrowheads="1"/>
            </p:cNvSpPr>
            <p:nvPr/>
          </p:nvSpPr>
          <p:spPr bwMode="auto">
            <a:xfrm>
              <a:off x="2994" y="3237"/>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0" name="Rectangle 148"/>
            <p:cNvSpPr>
              <a:spLocks noChangeArrowheads="1"/>
            </p:cNvSpPr>
            <p:nvPr/>
          </p:nvSpPr>
          <p:spPr bwMode="auto">
            <a:xfrm>
              <a:off x="5105" y="3237"/>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1" name="Rectangle 149"/>
            <p:cNvSpPr>
              <a:spLocks noChangeArrowheads="1"/>
            </p:cNvSpPr>
            <p:nvPr/>
          </p:nvSpPr>
          <p:spPr bwMode="auto">
            <a:xfrm>
              <a:off x="442" y="3245"/>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2" name="Rectangle 150"/>
            <p:cNvSpPr>
              <a:spLocks noChangeArrowheads="1"/>
            </p:cNvSpPr>
            <p:nvPr/>
          </p:nvSpPr>
          <p:spPr bwMode="auto">
            <a:xfrm>
              <a:off x="1291" y="3245"/>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3" name="Rectangle 151"/>
            <p:cNvSpPr>
              <a:spLocks noChangeArrowheads="1"/>
            </p:cNvSpPr>
            <p:nvPr/>
          </p:nvSpPr>
          <p:spPr bwMode="auto">
            <a:xfrm>
              <a:off x="2987" y="3245"/>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4" name="Rectangle 152"/>
            <p:cNvSpPr>
              <a:spLocks noChangeArrowheads="1"/>
            </p:cNvSpPr>
            <p:nvPr/>
          </p:nvSpPr>
          <p:spPr bwMode="auto">
            <a:xfrm>
              <a:off x="5105" y="3245"/>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5" name="Rectangle 153"/>
            <p:cNvSpPr>
              <a:spLocks noChangeArrowheads="1"/>
            </p:cNvSpPr>
            <p:nvPr/>
          </p:nvSpPr>
          <p:spPr bwMode="auto">
            <a:xfrm>
              <a:off x="489" y="3490"/>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ja</a:t>
              </a:r>
              <a:endParaRPr lang="en-US" altLang="en-US" sz="1200"/>
            </a:p>
          </p:txBody>
        </p:sp>
        <p:sp>
          <p:nvSpPr>
            <p:cNvPr id="612506" name="Rectangle 154"/>
            <p:cNvSpPr>
              <a:spLocks noChangeArrowheads="1"/>
            </p:cNvSpPr>
            <p:nvPr/>
          </p:nvSpPr>
          <p:spPr bwMode="auto">
            <a:xfrm>
              <a:off x="1338" y="3490"/>
              <a:ext cx="608"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~CF&amp;~ZF</a:t>
              </a:r>
              <a:endParaRPr lang="en-US" altLang="en-US" sz="1200"/>
            </a:p>
          </p:txBody>
        </p:sp>
        <p:sp>
          <p:nvSpPr>
            <p:cNvPr id="612507" name="Rectangle 155"/>
            <p:cNvSpPr>
              <a:spLocks noChangeArrowheads="1"/>
            </p:cNvSpPr>
            <p:nvPr/>
          </p:nvSpPr>
          <p:spPr bwMode="auto">
            <a:xfrm>
              <a:off x="3034" y="3495"/>
              <a:ext cx="1052"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Above (unsigned)</a:t>
              </a:r>
              <a:endParaRPr lang="en-US" altLang="en-US" sz="1200"/>
            </a:p>
          </p:txBody>
        </p:sp>
        <p:sp>
          <p:nvSpPr>
            <p:cNvPr id="612508" name="Rectangle 156"/>
            <p:cNvSpPr>
              <a:spLocks noChangeArrowheads="1"/>
            </p:cNvSpPr>
            <p:nvPr/>
          </p:nvSpPr>
          <p:spPr bwMode="auto">
            <a:xfrm>
              <a:off x="442" y="3485"/>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09" name="Rectangle 157"/>
            <p:cNvSpPr>
              <a:spLocks noChangeArrowheads="1"/>
            </p:cNvSpPr>
            <p:nvPr/>
          </p:nvSpPr>
          <p:spPr bwMode="auto">
            <a:xfrm>
              <a:off x="449" y="3485"/>
              <a:ext cx="842"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0" name="Rectangle 158"/>
            <p:cNvSpPr>
              <a:spLocks noChangeArrowheads="1"/>
            </p:cNvSpPr>
            <p:nvPr/>
          </p:nvSpPr>
          <p:spPr bwMode="auto">
            <a:xfrm>
              <a:off x="1291" y="3485"/>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1" name="Rectangle 159"/>
            <p:cNvSpPr>
              <a:spLocks noChangeArrowheads="1"/>
            </p:cNvSpPr>
            <p:nvPr/>
          </p:nvSpPr>
          <p:spPr bwMode="auto">
            <a:xfrm>
              <a:off x="1299" y="3485"/>
              <a:ext cx="168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2" name="Rectangle 160"/>
            <p:cNvSpPr>
              <a:spLocks noChangeArrowheads="1"/>
            </p:cNvSpPr>
            <p:nvPr/>
          </p:nvSpPr>
          <p:spPr bwMode="auto">
            <a:xfrm>
              <a:off x="2987" y="3485"/>
              <a:ext cx="7"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3" name="Rectangle 161"/>
            <p:cNvSpPr>
              <a:spLocks noChangeArrowheads="1"/>
            </p:cNvSpPr>
            <p:nvPr/>
          </p:nvSpPr>
          <p:spPr bwMode="auto">
            <a:xfrm>
              <a:off x="2994" y="3485"/>
              <a:ext cx="2111"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4" name="Rectangle 162"/>
            <p:cNvSpPr>
              <a:spLocks noChangeArrowheads="1"/>
            </p:cNvSpPr>
            <p:nvPr/>
          </p:nvSpPr>
          <p:spPr bwMode="auto">
            <a:xfrm>
              <a:off x="5105" y="3485"/>
              <a:ext cx="8" cy="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5" name="Rectangle 163"/>
            <p:cNvSpPr>
              <a:spLocks noChangeArrowheads="1"/>
            </p:cNvSpPr>
            <p:nvPr/>
          </p:nvSpPr>
          <p:spPr bwMode="auto">
            <a:xfrm>
              <a:off x="442" y="3492"/>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6" name="Rectangle 164"/>
            <p:cNvSpPr>
              <a:spLocks noChangeArrowheads="1"/>
            </p:cNvSpPr>
            <p:nvPr/>
          </p:nvSpPr>
          <p:spPr bwMode="auto">
            <a:xfrm>
              <a:off x="1291" y="3492"/>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7" name="Rectangle 165"/>
            <p:cNvSpPr>
              <a:spLocks noChangeArrowheads="1"/>
            </p:cNvSpPr>
            <p:nvPr/>
          </p:nvSpPr>
          <p:spPr bwMode="auto">
            <a:xfrm>
              <a:off x="2987" y="3492"/>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8" name="Rectangle 166"/>
            <p:cNvSpPr>
              <a:spLocks noChangeArrowheads="1"/>
            </p:cNvSpPr>
            <p:nvPr/>
          </p:nvSpPr>
          <p:spPr bwMode="auto">
            <a:xfrm>
              <a:off x="5105" y="3492"/>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19" name="Rectangle 167"/>
            <p:cNvSpPr>
              <a:spLocks noChangeArrowheads="1"/>
            </p:cNvSpPr>
            <p:nvPr/>
          </p:nvSpPr>
          <p:spPr bwMode="auto">
            <a:xfrm>
              <a:off x="489" y="3737"/>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jb</a:t>
              </a:r>
              <a:endParaRPr lang="en-US" altLang="en-US" sz="1200"/>
            </a:p>
          </p:txBody>
        </p:sp>
        <p:sp>
          <p:nvSpPr>
            <p:cNvPr id="612520" name="Rectangle 168"/>
            <p:cNvSpPr>
              <a:spLocks noChangeArrowheads="1"/>
            </p:cNvSpPr>
            <p:nvPr/>
          </p:nvSpPr>
          <p:spPr bwMode="auto">
            <a:xfrm>
              <a:off x="1338" y="3737"/>
              <a:ext cx="174"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latin typeface="Courier New" panose="02070309020205020404" pitchFamily="49" charset="0"/>
                </a:rPr>
                <a:t>CF</a:t>
              </a:r>
              <a:endParaRPr lang="en-US" altLang="en-US" sz="1200"/>
            </a:p>
          </p:txBody>
        </p:sp>
        <p:sp>
          <p:nvSpPr>
            <p:cNvPr id="612521" name="Rectangle 169"/>
            <p:cNvSpPr>
              <a:spLocks noChangeArrowheads="1"/>
            </p:cNvSpPr>
            <p:nvPr/>
          </p:nvSpPr>
          <p:spPr bwMode="auto">
            <a:xfrm>
              <a:off x="3034" y="3743"/>
              <a:ext cx="1045"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b="1">
                  <a:solidFill>
                    <a:srgbClr val="000000"/>
                  </a:solidFill>
                </a:rPr>
                <a:t>Below (unsigned)</a:t>
              </a:r>
              <a:endParaRPr lang="en-US" altLang="en-US" sz="1200"/>
            </a:p>
          </p:txBody>
        </p:sp>
        <p:sp>
          <p:nvSpPr>
            <p:cNvPr id="612522" name="Rectangle 170"/>
            <p:cNvSpPr>
              <a:spLocks noChangeArrowheads="1"/>
            </p:cNvSpPr>
            <p:nvPr/>
          </p:nvSpPr>
          <p:spPr bwMode="auto">
            <a:xfrm>
              <a:off x="442" y="3733"/>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3" name="Rectangle 171"/>
            <p:cNvSpPr>
              <a:spLocks noChangeArrowheads="1"/>
            </p:cNvSpPr>
            <p:nvPr/>
          </p:nvSpPr>
          <p:spPr bwMode="auto">
            <a:xfrm>
              <a:off x="449" y="3733"/>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4" name="Rectangle 172"/>
            <p:cNvSpPr>
              <a:spLocks noChangeArrowheads="1"/>
            </p:cNvSpPr>
            <p:nvPr/>
          </p:nvSpPr>
          <p:spPr bwMode="auto">
            <a:xfrm>
              <a:off x="1291" y="3733"/>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5" name="Rectangle 173"/>
            <p:cNvSpPr>
              <a:spLocks noChangeArrowheads="1"/>
            </p:cNvSpPr>
            <p:nvPr/>
          </p:nvSpPr>
          <p:spPr bwMode="auto">
            <a:xfrm>
              <a:off x="1299" y="3733"/>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6" name="Rectangle 174"/>
            <p:cNvSpPr>
              <a:spLocks noChangeArrowheads="1"/>
            </p:cNvSpPr>
            <p:nvPr/>
          </p:nvSpPr>
          <p:spPr bwMode="auto">
            <a:xfrm>
              <a:off x="2987" y="3733"/>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7" name="Rectangle 175"/>
            <p:cNvSpPr>
              <a:spLocks noChangeArrowheads="1"/>
            </p:cNvSpPr>
            <p:nvPr/>
          </p:nvSpPr>
          <p:spPr bwMode="auto">
            <a:xfrm>
              <a:off x="2994" y="3733"/>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8" name="Rectangle 176"/>
            <p:cNvSpPr>
              <a:spLocks noChangeArrowheads="1"/>
            </p:cNvSpPr>
            <p:nvPr/>
          </p:nvSpPr>
          <p:spPr bwMode="auto">
            <a:xfrm>
              <a:off x="5105" y="3733"/>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29" name="Rectangle 177"/>
            <p:cNvSpPr>
              <a:spLocks noChangeArrowheads="1"/>
            </p:cNvSpPr>
            <p:nvPr/>
          </p:nvSpPr>
          <p:spPr bwMode="auto">
            <a:xfrm>
              <a:off x="442" y="3741"/>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0" name="Rectangle 178"/>
            <p:cNvSpPr>
              <a:spLocks noChangeArrowheads="1"/>
            </p:cNvSpPr>
            <p:nvPr/>
          </p:nvSpPr>
          <p:spPr bwMode="auto">
            <a:xfrm>
              <a:off x="442" y="3981"/>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1" name="Rectangle 179"/>
            <p:cNvSpPr>
              <a:spLocks noChangeArrowheads="1"/>
            </p:cNvSpPr>
            <p:nvPr/>
          </p:nvSpPr>
          <p:spPr bwMode="auto">
            <a:xfrm>
              <a:off x="442" y="3981"/>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2" name="Rectangle 180"/>
            <p:cNvSpPr>
              <a:spLocks noChangeArrowheads="1"/>
            </p:cNvSpPr>
            <p:nvPr/>
          </p:nvSpPr>
          <p:spPr bwMode="auto">
            <a:xfrm>
              <a:off x="449" y="3981"/>
              <a:ext cx="842"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3" name="Rectangle 181"/>
            <p:cNvSpPr>
              <a:spLocks noChangeArrowheads="1"/>
            </p:cNvSpPr>
            <p:nvPr/>
          </p:nvSpPr>
          <p:spPr bwMode="auto">
            <a:xfrm>
              <a:off x="1291" y="3741"/>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4" name="Rectangle 182"/>
            <p:cNvSpPr>
              <a:spLocks noChangeArrowheads="1"/>
            </p:cNvSpPr>
            <p:nvPr/>
          </p:nvSpPr>
          <p:spPr bwMode="auto">
            <a:xfrm>
              <a:off x="1291" y="3981"/>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5" name="Rectangle 183"/>
            <p:cNvSpPr>
              <a:spLocks noChangeArrowheads="1"/>
            </p:cNvSpPr>
            <p:nvPr/>
          </p:nvSpPr>
          <p:spPr bwMode="auto">
            <a:xfrm>
              <a:off x="1299" y="3981"/>
              <a:ext cx="168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6" name="Rectangle 184"/>
            <p:cNvSpPr>
              <a:spLocks noChangeArrowheads="1"/>
            </p:cNvSpPr>
            <p:nvPr/>
          </p:nvSpPr>
          <p:spPr bwMode="auto">
            <a:xfrm>
              <a:off x="2987" y="3741"/>
              <a:ext cx="7"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7" name="Rectangle 185"/>
            <p:cNvSpPr>
              <a:spLocks noChangeArrowheads="1"/>
            </p:cNvSpPr>
            <p:nvPr/>
          </p:nvSpPr>
          <p:spPr bwMode="auto">
            <a:xfrm>
              <a:off x="2987" y="3981"/>
              <a:ext cx="7"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8" name="Rectangle 186"/>
            <p:cNvSpPr>
              <a:spLocks noChangeArrowheads="1"/>
            </p:cNvSpPr>
            <p:nvPr/>
          </p:nvSpPr>
          <p:spPr bwMode="auto">
            <a:xfrm>
              <a:off x="2994" y="3981"/>
              <a:ext cx="2111"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39" name="Rectangle 187"/>
            <p:cNvSpPr>
              <a:spLocks noChangeArrowheads="1"/>
            </p:cNvSpPr>
            <p:nvPr/>
          </p:nvSpPr>
          <p:spPr bwMode="auto">
            <a:xfrm>
              <a:off x="5105" y="3741"/>
              <a:ext cx="8" cy="24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40" name="Rectangle 188"/>
            <p:cNvSpPr>
              <a:spLocks noChangeArrowheads="1"/>
            </p:cNvSpPr>
            <p:nvPr/>
          </p:nvSpPr>
          <p:spPr bwMode="auto">
            <a:xfrm>
              <a:off x="5105" y="3981"/>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612541" name="Rectangle 189"/>
            <p:cNvSpPr>
              <a:spLocks noChangeArrowheads="1"/>
            </p:cNvSpPr>
            <p:nvPr/>
          </p:nvSpPr>
          <p:spPr bwMode="auto">
            <a:xfrm>
              <a:off x="5105" y="3981"/>
              <a:ext cx="8" cy="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54870681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8" name="Rectangle 2"/>
          <p:cNvSpPr>
            <a:spLocks noGrp="1" noChangeArrowheads="1"/>
          </p:cNvSpPr>
          <p:nvPr>
            <p:ph type="title"/>
          </p:nvPr>
        </p:nvSpPr>
        <p:spPr/>
        <p:txBody>
          <a:bodyPr>
            <a:normAutofit/>
          </a:bodyPr>
          <a:lstStyle/>
          <a:p>
            <a:r>
              <a:rPr lang="en-US" altLang="en-US" sz="3600" dirty="0">
                <a:solidFill>
                  <a:srgbClr val="0070C0"/>
                </a:solidFill>
              </a:rPr>
              <a:t>Conditional Branch Example</a:t>
            </a:r>
          </a:p>
        </p:txBody>
      </p:sp>
      <p:sp>
        <p:nvSpPr>
          <p:cNvPr id="2" name="Content Placeholder 1"/>
          <p:cNvSpPr>
            <a:spLocks noGrp="1"/>
          </p:cNvSpPr>
          <p:nvPr>
            <p:ph idx="1"/>
          </p:nvPr>
        </p:nvSpPr>
        <p:spPr/>
        <p:txBody>
          <a:bodyPr/>
          <a:lstStyle/>
          <a:p>
            <a:endParaRPr lang="en-US"/>
          </a:p>
        </p:txBody>
      </p:sp>
      <p:sp>
        <p:nvSpPr>
          <p:cNvPr id="11" name="Date Placeholder 2"/>
          <p:cNvSpPr>
            <a:spLocks noGrp="1"/>
          </p:cNvSpPr>
          <p:nvPr>
            <p:ph type="dt" sz="half" idx="10"/>
          </p:nvPr>
        </p:nvSpPr>
        <p:spPr/>
        <p:txBody>
          <a:bodyPr/>
          <a:lstStyle/>
          <a:p>
            <a:r>
              <a:rPr lang="en-US" altLang="en-US"/>
              <a:t>CS5250 - 2021/2022 Sem 2</a:t>
            </a:r>
          </a:p>
        </p:txBody>
      </p:sp>
      <p:sp>
        <p:nvSpPr>
          <p:cNvPr id="13" name="Slide Number Placeholder 4"/>
          <p:cNvSpPr>
            <a:spLocks noGrp="1"/>
          </p:cNvSpPr>
          <p:nvPr>
            <p:ph type="sldNum" sz="quarter" idx="12"/>
          </p:nvPr>
        </p:nvSpPr>
        <p:spPr/>
        <p:txBody>
          <a:bodyPr/>
          <a:lstStyle/>
          <a:p>
            <a:fld id="{47F5BF33-3078-48C1-B6EB-74F4FDADAEEC}" type="slidenum">
              <a:rPr lang="en-US" altLang="en-US"/>
              <a:pPr/>
              <a:t>83</a:t>
            </a:fld>
            <a:endParaRPr lang="en-US" altLang="en-US"/>
          </a:p>
        </p:txBody>
      </p:sp>
      <p:sp>
        <p:nvSpPr>
          <p:cNvPr id="613379" name="Rectangle 3"/>
          <p:cNvSpPr>
            <a:spLocks noChangeArrowheads="1"/>
          </p:cNvSpPr>
          <p:nvPr/>
        </p:nvSpPr>
        <p:spPr bwMode="auto">
          <a:xfrm>
            <a:off x="2133600" y="2743201"/>
            <a:ext cx="3124200" cy="2024063"/>
          </a:xfrm>
          <a:prstGeom prst="rect">
            <a:avLst/>
          </a:prstGeom>
          <a:solidFill>
            <a:srgbClr val="FFFF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b="1">
                <a:latin typeface="Courier New" panose="02070309020205020404" pitchFamily="49" charset="0"/>
              </a:rPr>
              <a:t>int max(int x, int y)</a:t>
            </a:r>
          </a:p>
          <a:p>
            <a:pPr eaLnBrk="0" hangingPunct="0"/>
            <a:r>
              <a:rPr lang="en-US" altLang="en-US" b="1">
                <a:latin typeface="Courier New" panose="02070309020205020404" pitchFamily="49" charset="0"/>
              </a:rPr>
              <a:t>{</a:t>
            </a:r>
          </a:p>
          <a:p>
            <a:pPr eaLnBrk="0" hangingPunct="0"/>
            <a:r>
              <a:rPr lang="en-US" altLang="en-US" b="1">
                <a:latin typeface="Courier New" panose="02070309020205020404" pitchFamily="49" charset="0"/>
              </a:rPr>
              <a:t>  if (x &gt; y)</a:t>
            </a:r>
          </a:p>
          <a:p>
            <a:pPr eaLnBrk="0" hangingPunct="0"/>
            <a:r>
              <a:rPr lang="en-US" altLang="en-US" b="1">
                <a:latin typeface="Courier New" panose="02070309020205020404" pitchFamily="49" charset="0"/>
              </a:rPr>
              <a:t>    return x;</a:t>
            </a:r>
          </a:p>
          <a:p>
            <a:pPr eaLnBrk="0" hangingPunct="0"/>
            <a:r>
              <a:rPr lang="en-US" altLang="en-US" b="1">
                <a:latin typeface="Courier New" panose="02070309020205020404" pitchFamily="49" charset="0"/>
              </a:rPr>
              <a:t>  else</a:t>
            </a:r>
          </a:p>
          <a:p>
            <a:pPr eaLnBrk="0" hangingPunct="0"/>
            <a:r>
              <a:rPr lang="en-US" altLang="en-US" b="1">
                <a:latin typeface="Courier New" panose="02070309020205020404" pitchFamily="49" charset="0"/>
              </a:rPr>
              <a:t>    return y;</a:t>
            </a:r>
          </a:p>
          <a:p>
            <a:pPr eaLnBrk="0" hangingPunct="0"/>
            <a:r>
              <a:rPr lang="en-US" altLang="en-US" b="1">
                <a:latin typeface="Courier New" panose="02070309020205020404" pitchFamily="49" charset="0"/>
              </a:rPr>
              <a:t>}</a:t>
            </a:r>
          </a:p>
        </p:txBody>
      </p:sp>
      <p:sp>
        <p:nvSpPr>
          <p:cNvPr id="613380" name="Rectangle 4"/>
          <p:cNvSpPr>
            <a:spLocks noChangeArrowheads="1"/>
          </p:cNvSpPr>
          <p:nvPr/>
        </p:nvSpPr>
        <p:spPr bwMode="auto">
          <a:xfrm>
            <a:off x="5562600" y="1828801"/>
            <a:ext cx="3810000" cy="39338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p>
            <a:pPr eaLnBrk="0" hangingPunct="0"/>
            <a:r>
              <a:rPr lang="en-US" altLang="en-US" b="1">
                <a:latin typeface="Courier New" panose="02070309020205020404" pitchFamily="49" charset="0"/>
              </a:rPr>
              <a:t>_max:</a:t>
            </a:r>
          </a:p>
          <a:p>
            <a:pPr eaLnBrk="0" hangingPunct="0"/>
            <a:r>
              <a:rPr lang="en-US" altLang="en-US" b="1">
                <a:latin typeface="Courier New" panose="02070309020205020404" pitchFamily="49" charset="0"/>
              </a:rPr>
              <a:t>	pushl %ebp</a:t>
            </a:r>
          </a:p>
          <a:p>
            <a:pPr eaLnBrk="0" hangingPunct="0"/>
            <a:r>
              <a:rPr lang="en-US" altLang="en-US" b="1">
                <a:latin typeface="Courier New" panose="02070309020205020404" pitchFamily="49" charset="0"/>
              </a:rPr>
              <a:t>	movl %esp,%ebp</a:t>
            </a:r>
          </a:p>
          <a:p>
            <a:pPr eaLnBrk="0" hangingPunct="0"/>
            <a:endParaRPr lang="en-US" altLang="en-US" b="1">
              <a:latin typeface="Courier New" panose="02070309020205020404" pitchFamily="49" charset="0"/>
            </a:endParaRPr>
          </a:p>
          <a:p>
            <a:pPr eaLnBrk="0" hangingPunct="0"/>
            <a:r>
              <a:rPr lang="en-US" altLang="en-US" b="1">
                <a:latin typeface="Courier New" panose="02070309020205020404" pitchFamily="49" charset="0"/>
              </a:rPr>
              <a:t>	movl 8(%ebp),%edx</a:t>
            </a:r>
          </a:p>
          <a:p>
            <a:pPr eaLnBrk="0" hangingPunct="0"/>
            <a:r>
              <a:rPr lang="en-US" altLang="en-US" b="1">
                <a:latin typeface="Courier New" panose="02070309020205020404" pitchFamily="49" charset="0"/>
              </a:rPr>
              <a:t>	movl 12(%ebp),%eax</a:t>
            </a:r>
          </a:p>
          <a:p>
            <a:pPr eaLnBrk="0" hangingPunct="0"/>
            <a:r>
              <a:rPr lang="en-US" altLang="en-US" b="1">
                <a:latin typeface="Courier New" panose="02070309020205020404" pitchFamily="49" charset="0"/>
              </a:rPr>
              <a:t>	cmpl %eax,%edx</a:t>
            </a:r>
          </a:p>
          <a:p>
            <a:pPr eaLnBrk="0" hangingPunct="0"/>
            <a:r>
              <a:rPr lang="en-US" altLang="en-US" b="1">
                <a:latin typeface="Courier New" panose="02070309020205020404" pitchFamily="49" charset="0"/>
              </a:rPr>
              <a:t>	jle L9</a:t>
            </a:r>
          </a:p>
          <a:p>
            <a:pPr eaLnBrk="0" hangingPunct="0"/>
            <a:r>
              <a:rPr lang="en-US" altLang="en-US" b="1">
                <a:latin typeface="Courier New" panose="02070309020205020404" pitchFamily="49" charset="0"/>
              </a:rPr>
              <a:t>	movl %edx,%eax</a:t>
            </a:r>
          </a:p>
          <a:p>
            <a:pPr eaLnBrk="0" hangingPunct="0"/>
            <a:r>
              <a:rPr lang="en-US" altLang="en-US" b="1">
                <a:latin typeface="Courier New" panose="02070309020205020404" pitchFamily="49" charset="0"/>
              </a:rPr>
              <a:t>L9:</a:t>
            </a:r>
          </a:p>
          <a:p>
            <a:pPr eaLnBrk="0" hangingPunct="0"/>
            <a:endParaRPr lang="en-US" altLang="en-US" b="1">
              <a:latin typeface="Courier New" panose="02070309020205020404" pitchFamily="49" charset="0"/>
            </a:endParaRPr>
          </a:p>
          <a:p>
            <a:pPr eaLnBrk="0" hangingPunct="0"/>
            <a:r>
              <a:rPr lang="en-US" altLang="en-US" b="1">
                <a:latin typeface="Courier New" panose="02070309020205020404" pitchFamily="49" charset="0"/>
              </a:rPr>
              <a:t>	movl %ebp,%esp</a:t>
            </a:r>
          </a:p>
          <a:p>
            <a:pPr eaLnBrk="0" hangingPunct="0"/>
            <a:r>
              <a:rPr lang="en-US" altLang="en-US" b="1">
                <a:latin typeface="Courier New" panose="02070309020205020404" pitchFamily="49" charset="0"/>
              </a:rPr>
              <a:t>	popl %ebp</a:t>
            </a:r>
          </a:p>
          <a:p>
            <a:pPr eaLnBrk="0" hangingPunct="0"/>
            <a:r>
              <a:rPr lang="en-US" altLang="en-US" b="1">
                <a:latin typeface="Courier New" panose="02070309020205020404" pitchFamily="49" charset="0"/>
              </a:rPr>
              <a:t>	ret</a:t>
            </a:r>
          </a:p>
        </p:txBody>
      </p:sp>
      <p:sp>
        <p:nvSpPr>
          <p:cNvPr id="613381" name="AutoShape 5"/>
          <p:cNvSpPr>
            <a:spLocks/>
          </p:cNvSpPr>
          <p:nvPr/>
        </p:nvSpPr>
        <p:spPr bwMode="auto">
          <a:xfrm>
            <a:off x="9067800" y="2971800"/>
            <a:ext cx="304800" cy="1447800"/>
          </a:xfrm>
          <a:prstGeom prst="rightBrace">
            <a:avLst>
              <a:gd name="adj1" fmla="val 39583"/>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3382" name="Text Box 6"/>
          <p:cNvSpPr txBox="1">
            <a:spLocks noChangeArrowheads="1"/>
          </p:cNvSpPr>
          <p:nvPr/>
        </p:nvSpPr>
        <p:spPr bwMode="auto">
          <a:xfrm>
            <a:off x="9525000" y="3505201"/>
            <a:ext cx="7556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Body</a:t>
            </a:r>
          </a:p>
        </p:txBody>
      </p:sp>
      <p:sp>
        <p:nvSpPr>
          <p:cNvPr id="613383" name="AutoShape 7"/>
          <p:cNvSpPr>
            <a:spLocks/>
          </p:cNvSpPr>
          <p:nvPr/>
        </p:nvSpPr>
        <p:spPr bwMode="auto">
          <a:xfrm>
            <a:off x="9067800" y="2133600"/>
            <a:ext cx="228600" cy="457200"/>
          </a:xfrm>
          <a:prstGeom prst="rightBrace">
            <a:avLst>
              <a:gd name="adj1" fmla="val 16667"/>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3384" name="Text Box 8"/>
          <p:cNvSpPr txBox="1">
            <a:spLocks noChangeArrowheads="1"/>
          </p:cNvSpPr>
          <p:nvPr/>
        </p:nvSpPr>
        <p:spPr bwMode="auto">
          <a:xfrm>
            <a:off x="9372600" y="2209800"/>
            <a:ext cx="539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Set</a:t>
            </a:r>
          </a:p>
          <a:p>
            <a:pPr eaLnBrk="0" hangingPunct="0"/>
            <a:r>
              <a:rPr lang="en-US" altLang="en-US" b="1">
                <a:latin typeface="Helvetica" panose="020B0604020202020204" pitchFamily="34" charset="0"/>
              </a:rPr>
              <a:t>Up</a:t>
            </a:r>
          </a:p>
        </p:txBody>
      </p:sp>
      <p:sp>
        <p:nvSpPr>
          <p:cNvPr id="613385" name="AutoShape 9"/>
          <p:cNvSpPr>
            <a:spLocks/>
          </p:cNvSpPr>
          <p:nvPr/>
        </p:nvSpPr>
        <p:spPr bwMode="auto">
          <a:xfrm>
            <a:off x="9144000" y="4953000"/>
            <a:ext cx="304800" cy="685800"/>
          </a:xfrm>
          <a:prstGeom prst="rightBrace">
            <a:avLst>
              <a:gd name="adj1" fmla="val 1875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3386" name="Text Box 10"/>
          <p:cNvSpPr txBox="1">
            <a:spLocks noChangeArrowheads="1"/>
          </p:cNvSpPr>
          <p:nvPr/>
        </p:nvSpPr>
        <p:spPr bwMode="auto">
          <a:xfrm>
            <a:off x="9448800" y="5105401"/>
            <a:ext cx="85725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Finish</a:t>
            </a:r>
          </a:p>
        </p:txBody>
      </p:sp>
    </p:spTree>
    <p:extLst>
      <p:ext uri="{BB962C8B-B14F-4D97-AF65-F5344CB8AC3E}">
        <p14:creationId xmlns:p14="http://schemas.microsoft.com/office/powerpoint/2010/main" val="65062066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690" name="Rectangle 2"/>
          <p:cNvSpPr>
            <a:spLocks noGrp="1" noChangeArrowheads="1"/>
          </p:cNvSpPr>
          <p:nvPr>
            <p:ph type="title"/>
          </p:nvPr>
        </p:nvSpPr>
        <p:spPr/>
        <p:txBody>
          <a:bodyPr>
            <a:normAutofit/>
          </a:bodyPr>
          <a:lstStyle/>
          <a:p>
            <a:r>
              <a:rPr lang="en-US" altLang="en-US" dirty="0">
                <a:solidFill>
                  <a:srgbClr val="0070C0"/>
                </a:solidFill>
              </a:rPr>
              <a:t>IA32 Stack</a:t>
            </a:r>
          </a:p>
        </p:txBody>
      </p:sp>
      <p:sp>
        <p:nvSpPr>
          <p:cNvPr id="626691" name="Rectangle 3"/>
          <p:cNvSpPr>
            <a:spLocks noGrp="1" noChangeArrowheads="1"/>
          </p:cNvSpPr>
          <p:nvPr>
            <p:ph idx="1"/>
          </p:nvPr>
        </p:nvSpPr>
        <p:spPr/>
        <p:txBody>
          <a:bodyPr/>
          <a:lstStyle/>
          <a:p>
            <a:pPr lvl="1"/>
            <a:r>
              <a:rPr lang="en-US" altLang="en-US" sz="2000" dirty="0"/>
              <a:t>Region of memory managed with stack discipline</a:t>
            </a:r>
          </a:p>
          <a:p>
            <a:pPr lvl="1"/>
            <a:r>
              <a:rPr lang="en-US" altLang="en-US" sz="2000" dirty="0"/>
              <a:t>Grows toward lower addresses</a:t>
            </a:r>
          </a:p>
          <a:p>
            <a:pPr lvl="1"/>
            <a:r>
              <a:rPr lang="en-US" altLang="en-US" sz="2000" dirty="0"/>
              <a:t>Register </a:t>
            </a:r>
            <a:r>
              <a:rPr lang="en-US" altLang="en-US" sz="2000" b="1" dirty="0">
                <a:latin typeface="Courier New" panose="02070309020205020404" pitchFamily="49" charset="0"/>
              </a:rPr>
              <a:t>%</a:t>
            </a:r>
            <a:r>
              <a:rPr lang="en-US" altLang="en-US" sz="2000" b="1" dirty="0" err="1">
                <a:latin typeface="Courier New" panose="02070309020205020404" pitchFamily="49" charset="0"/>
              </a:rPr>
              <a:t>esp</a:t>
            </a:r>
            <a:r>
              <a:rPr lang="en-US" altLang="en-US" sz="2000" dirty="0"/>
              <a:t> indicates lowest  stack address</a:t>
            </a:r>
          </a:p>
          <a:p>
            <a:pPr lvl="2"/>
            <a:r>
              <a:rPr lang="en-US" altLang="en-US" sz="1800" dirty="0">
                <a:solidFill>
                  <a:srgbClr val="FF0000"/>
                </a:solidFill>
              </a:rPr>
              <a:t>address of top element</a:t>
            </a:r>
          </a:p>
        </p:txBody>
      </p:sp>
      <p:sp>
        <p:nvSpPr>
          <p:cNvPr id="18" name="Date Placeholder 3"/>
          <p:cNvSpPr>
            <a:spLocks noGrp="1"/>
          </p:cNvSpPr>
          <p:nvPr>
            <p:ph type="dt" sz="half" idx="10"/>
          </p:nvPr>
        </p:nvSpPr>
        <p:spPr/>
        <p:txBody>
          <a:bodyPr/>
          <a:lstStyle/>
          <a:p>
            <a:r>
              <a:rPr lang="en-US" altLang="en-US"/>
              <a:t>CS5250 - 2021/2022 Sem 2</a:t>
            </a:r>
          </a:p>
        </p:txBody>
      </p:sp>
      <p:sp>
        <p:nvSpPr>
          <p:cNvPr id="20" name="Slide Number Placeholder 5"/>
          <p:cNvSpPr>
            <a:spLocks noGrp="1"/>
          </p:cNvSpPr>
          <p:nvPr>
            <p:ph type="sldNum" sz="quarter" idx="12"/>
          </p:nvPr>
        </p:nvSpPr>
        <p:spPr/>
        <p:txBody>
          <a:bodyPr/>
          <a:lstStyle/>
          <a:p>
            <a:fld id="{19850E6B-3B33-4CA9-B407-DAF6B9B17A7F}" type="slidenum">
              <a:rPr lang="en-US" altLang="en-US"/>
              <a:pPr/>
              <a:t>84</a:t>
            </a:fld>
            <a:endParaRPr lang="en-US" altLang="en-US"/>
          </a:p>
        </p:txBody>
      </p:sp>
      <p:grpSp>
        <p:nvGrpSpPr>
          <p:cNvPr id="626707" name="Group 19"/>
          <p:cNvGrpSpPr>
            <a:grpSpLocks/>
          </p:cNvGrpSpPr>
          <p:nvPr/>
        </p:nvGrpSpPr>
        <p:grpSpPr bwMode="auto">
          <a:xfrm>
            <a:off x="5859465" y="2057401"/>
            <a:ext cx="4311651" cy="3951849"/>
            <a:chOff x="2731" y="624"/>
            <a:chExt cx="2716" cy="3173"/>
          </a:xfrm>
        </p:grpSpPr>
        <p:sp>
          <p:nvSpPr>
            <p:cNvPr id="626693" name="Line 5"/>
            <p:cNvSpPr>
              <a:spLocks noChangeShapeType="1"/>
            </p:cNvSpPr>
            <p:nvPr/>
          </p:nvSpPr>
          <p:spPr bwMode="auto">
            <a:xfrm>
              <a:off x="3278" y="3153"/>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6694" name="Rectangle 6"/>
            <p:cNvSpPr>
              <a:spLocks noChangeArrowheads="1"/>
            </p:cNvSpPr>
            <p:nvPr/>
          </p:nvSpPr>
          <p:spPr bwMode="auto">
            <a:xfrm>
              <a:off x="2731" y="2784"/>
              <a:ext cx="504" cy="59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r" eaLnBrk="0" hangingPunct="0"/>
              <a:r>
                <a:rPr lang="en-US" altLang="en-US" sz="1400" b="1">
                  <a:latin typeface="Helvetica" panose="020B0604020202020204" pitchFamily="34" charset="0"/>
                </a:rPr>
                <a:t>Stack</a:t>
              </a:r>
            </a:p>
            <a:p>
              <a:pPr algn="r" eaLnBrk="0" hangingPunct="0"/>
              <a:r>
                <a:rPr lang="en-US" altLang="en-US" sz="1400" b="1">
                  <a:latin typeface="Helvetica" panose="020B0604020202020204" pitchFamily="34" charset="0"/>
                </a:rPr>
                <a:t>Pointer</a:t>
              </a:r>
            </a:p>
            <a:p>
              <a:pPr algn="r" eaLnBrk="0" hangingPunct="0"/>
              <a:r>
                <a:rPr lang="en-US" altLang="en-US" sz="1400" b="1">
                  <a:latin typeface="Courier New" panose="02070309020205020404" pitchFamily="49" charset="0"/>
                </a:rPr>
                <a:t>%esp</a:t>
              </a:r>
            </a:p>
          </p:txBody>
        </p:sp>
        <p:sp>
          <p:nvSpPr>
            <p:cNvPr id="626695" name="Rectangle 7"/>
            <p:cNvSpPr>
              <a:spLocks noChangeArrowheads="1"/>
            </p:cNvSpPr>
            <p:nvPr/>
          </p:nvSpPr>
          <p:spPr bwMode="auto">
            <a:xfrm>
              <a:off x="3600" y="1248"/>
              <a:ext cx="814" cy="2016"/>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endParaRPr lang="en-US" altLang="en-US" sz="1400" b="1">
                <a:latin typeface="Courier New" panose="02070309020205020404" pitchFamily="49" charset="0"/>
              </a:endParaRPr>
            </a:p>
            <a:p>
              <a:pPr algn="ctr" eaLnBrk="0" hangingPunct="0"/>
              <a:endParaRPr lang="en-US" altLang="en-US" sz="1400" b="1">
                <a:latin typeface="Courier New" panose="02070309020205020404" pitchFamily="49" charset="0"/>
              </a:endParaRPr>
            </a:p>
          </p:txBody>
        </p:sp>
        <p:sp>
          <p:nvSpPr>
            <p:cNvPr id="626696" name="Line 8"/>
            <p:cNvSpPr>
              <a:spLocks noChangeShapeType="1"/>
            </p:cNvSpPr>
            <p:nvPr/>
          </p:nvSpPr>
          <p:spPr bwMode="auto">
            <a:xfrm>
              <a:off x="5040" y="2400"/>
              <a:ext cx="0" cy="864"/>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6697" name="Rectangle 9"/>
            <p:cNvSpPr>
              <a:spLocks noChangeArrowheads="1"/>
            </p:cNvSpPr>
            <p:nvPr/>
          </p:nvSpPr>
          <p:spPr bwMode="auto">
            <a:xfrm>
              <a:off x="4648" y="2589"/>
              <a:ext cx="799" cy="418"/>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Grows</a:t>
              </a:r>
            </a:p>
            <a:p>
              <a:pPr algn="ctr" eaLnBrk="0" hangingPunct="0"/>
              <a:r>
                <a:rPr lang="en-US" altLang="en-US" sz="1400" b="1">
                  <a:latin typeface="Helvetica" panose="020B0604020202020204" pitchFamily="34" charset="0"/>
                </a:rPr>
                <a:t>Down</a:t>
              </a:r>
            </a:p>
          </p:txBody>
        </p:sp>
        <p:grpSp>
          <p:nvGrpSpPr>
            <p:cNvPr id="626698" name="Group 10"/>
            <p:cNvGrpSpPr>
              <a:grpSpLocks/>
            </p:cNvGrpSpPr>
            <p:nvPr/>
          </p:nvGrpSpPr>
          <p:grpSpPr bwMode="auto">
            <a:xfrm>
              <a:off x="4633" y="1008"/>
              <a:ext cx="692" cy="816"/>
              <a:chOff x="3343" y="720"/>
              <a:chExt cx="692" cy="816"/>
            </a:xfrm>
          </p:grpSpPr>
          <p:sp>
            <p:nvSpPr>
              <p:cNvPr id="626699" name="Line 11"/>
              <p:cNvSpPr>
                <a:spLocks noChangeShapeType="1"/>
              </p:cNvSpPr>
              <p:nvPr/>
            </p:nvSpPr>
            <p:spPr bwMode="auto">
              <a:xfrm flipH="1" flipV="1">
                <a:off x="3696" y="720"/>
                <a:ext cx="0" cy="816"/>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6700" name="Rectangle 12"/>
              <p:cNvSpPr>
                <a:spLocks noChangeArrowheads="1"/>
              </p:cNvSpPr>
              <p:nvPr/>
            </p:nvSpPr>
            <p:spPr bwMode="auto">
              <a:xfrm>
                <a:off x="3343" y="972"/>
                <a:ext cx="692" cy="418"/>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Increasing</a:t>
                </a:r>
              </a:p>
              <a:p>
                <a:pPr algn="ctr" eaLnBrk="0" hangingPunct="0"/>
                <a:r>
                  <a:rPr lang="en-US" altLang="en-US" sz="1400" b="1">
                    <a:latin typeface="Helvetica" panose="020B0604020202020204" pitchFamily="34" charset="0"/>
                  </a:rPr>
                  <a:t>Addresses</a:t>
                </a:r>
              </a:p>
            </p:txBody>
          </p:sp>
        </p:grpSp>
        <p:sp>
          <p:nvSpPr>
            <p:cNvPr id="626701" name="Line 13"/>
            <p:cNvSpPr>
              <a:spLocks noChangeShapeType="1"/>
            </p:cNvSpPr>
            <p:nvPr/>
          </p:nvSpPr>
          <p:spPr bwMode="auto">
            <a:xfrm flipH="1" flipV="1">
              <a:off x="4122" y="3264"/>
              <a:ext cx="400" cy="24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6702" name="Rectangle 14"/>
            <p:cNvSpPr>
              <a:spLocks noChangeArrowheads="1"/>
            </p:cNvSpPr>
            <p:nvPr/>
          </p:nvSpPr>
          <p:spPr bwMode="auto">
            <a:xfrm>
              <a:off x="4139" y="3552"/>
              <a:ext cx="758" cy="245"/>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“Top”</a:t>
              </a:r>
            </a:p>
          </p:txBody>
        </p:sp>
        <p:sp>
          <p:nvSpPr>
            <p:cNvPr id="626703" name="Line 15"/>
            <p:cNvSpPr>
              <a:spLocks noChangeShapeType="1"/>
            </p:cNvSpPr>
            <p:nvPr/>
          </p:nvSpPr>
          <p:spPr bwMode="auto">
            <a:xfrm>
              <a:off x="3600" y="3072"/>
              <a:ext cx="81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6704" name="Rectangle 16"/>
            <p:cNvSpPr>
              <a:spLocks noChangeArrowheads="1"/>
            </p:cNvSpPr>
            <p:nvPr/>
          </p:nvSpPr>
          <p:spPr bwMode="auto">
            <a:xfrm>
              <a:off x="4123" y="624"/>
              <a:ext cx="955" cy="245"/>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“Bottom”</a:t>
              </a:r>
            </a:p>
          </p:txBody>
        </p:sp>
        <p:sp>
          <p:nvSpPr>
            <p:cNvPr id="626705" name="Line 17"/>
            <p:cNvSpPr>
              <a:spLocks noChangeShapeType="1"/>
            </p:cNvSpPr>
            <p:nvPr/>
          </p:nvSpPr>
          <p:spPr bwMode="auto">
            <a:xfrm flipH="1">
              <a:off x="4272" y="816"/>
              <a:ext cx="288" cy="43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14579292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714" name="Rectangle 2"/>
          <p:cNvSpPr>
            <a:spLocks noGrp="1" noChangeArrowheads="1"/>
          </p:cNvSpPr>
          <p:nvPr>
            <p:ph type="title"/>
          </p:nvPr>
        </p:nvSpPr>
        <p:spPr/>
        <p:txBody>
          <a:bodyPr>
            <a:normAutofit/>
          </a:bodyPr>
          <a:lstStyle/>
          <a:p>
            <a:r>
              <a:rPr lang="en-US" altLang="en-US" sz="3600" dirty="0">
                <a:solidFill>
                  <a:srgbClr val="0070C0"/>
                </a:solidFill>
              </a:rPr>
              <a:t>IA32 Stack Pushing</a:t>
            </a:r>
          </a:p>
        </p:txBody>
      </p:sp>
      <p:sp>
        <p:nvSpPr>
          <p:cNvPr id="627715" name="Rectangle 3"/>
          <p:cNvSpPr>
            <a:spLocks noGrp="1" noChangeArrowheads="1"/>
          </p:cNvSpPr>
          <p:nvPr>
            <p:ph idx="1"/>
          </p:nvPr>
        </p:nvSpPr>
        <p:spPr/>
        <p:txBody>
          <a:bodyPr/>
          <a:lstStyle/>
          <a:p>
            <a:r>
              <a:rPr lang="en-US" altLang="en-US" sz="2400"/>
              <a:t>Pushing</a:t>
            </a:r>
          </a:p>
          <a:p>
            <a:pPr lvl="1"/>
            <a:r>
              <a:rPr lang="en-US" altLang="en-US" sz="2000" b="1">
                <a:latin typeface="Courier New" panose="02070309020205020404" pitchFamily="49" charset="0"/>
              </a:rPr>
              <a:t>pushl</a:t>
            </a:r>
            <a:r>
              <a:rPr lang="en-US" altLang="en-US" sz="2000">
                <a:latin typeface="Courier New" panose="02070309020205020404" pitchFamily="49" charset="0"/>
              </a:rPr>
              <a:t> </a:t>
            </a:r>
            <a:r>
              <a:rPr lang="en-US" altLang="en-US" sz="2000" i="1"/>
              <a:t>Src</a:t>
            </a:r>
            <a:endParaRPr lang="en-US" altLang="en-US" sz="2000"/>
          </a:p>
          <a:p>
            <a:pPr lvl="1"/>
            <a:r>
              <a:rPr lang="en-US" altLang="en-US" sz="2000"/>
              <a:t>Fetch operand at </a:t>
            </a:r>
            <a:r>
              <a:rPr lang="en-US" altLang="en-US" sz="2000" i="1"/>
              <a:t>Src</a:t>
            </a:r>
            <a:endParaRPr lang="en-US" altLang="en-US" sz="2000"/>
          </a:p>
          <a:p>
            <a:pPr lvl="1"/>
            <a:r>
              <a:rPr lang="en-US" altLang="en-US" sz="2000"/>
              <a:t>Decrement </a:t>
            </a:r>
            <a:r>
              <a:rPr lang="en-US" altLang="en-US" sz="2000" b="1">
                <a:latin typeface="Courier New" panose="02070309020205020404" pitchFamily="49" charset="0"/>
              </a:rPr>
              <a:t>%esp</a:t>
            </a:r>
            <a:r>
              <a:rPr lang="en-US" altLang="en-US" sz="2000"/>
              <a:t> by 4</a:t>
            </a:r>
          </a:p>
          <a:p>
            <a:pPr lvl="1"/>
            <a:r>
              <a:rPr lang="en-US" altLang="en-US" sz="2000"/>
              <a:t>Write operand at address given by </a:t>
            </a:r>
            <a:r>
              <a:rPr lang="en-US" altLang="en-US" sz="2000" b="1">
                <a:latin typeface="Courier New" panose="02070309020205020404" pitchFamily="49" charset="0"/>
              </a:rPr>
              <a:t>%esp</a:t>
            </a:r>
            <a:endParaRPr lang="en-US" altLang="en-US" sz="2000" b="1"/>
          </a:p>
        </p:txBody>
      </p:sp>
      <p:sp>
        <p:nvSpPr>
          <p:cNvPr id="22" name="Date Placeholder 3"/>
          <p:cNvSpPr>
            <a:spLocks noGrp="1"/>
          </p:cNvSpPr>
          <p:nvPr>
            <p:ph type="dt" sz="half" idx="10"/>
          </p:nvPr>
        </p:nvSpPr>
        <p:spPr/>
        <p:txBody>
          <a:bodyPr/>
          <a:lstStyle/>
          <a:p>
            <a:r>
              <a:rPr lang="en-US" altLang="en-US"/>
              <a:t>CS5250 - 2021/2022 Sem 2</a:t>
            </a:r>
          </a:p>
        </p:txBody>
      </p:sp>
      <p:sp>
        <p:nvSpPr>
          <p:cNvPr id="24" name="Slide Number Placeholder 5"/>
          <p:cNvSpPr>
            <a:spLocks noGrp="1"/>
          </p:cNvSpPr>
          <p:nvPr>
            <p:ph type="sldNum" sz="quarter" idx="12"/>
          </p:nvPr>
        </p:nvSpPr>
        <p:spPr/>
        <p:txBody>
          <a:bodyPr/>
          <a:lstStyle/>
          <a:p>
            <a:fld id="{B2A6EC06-15EB-481C-BB9F-BEF60924E1E4}" type="slidenum">
              <a:rPr lang="en-US" altLang="en-US"/>
              <a:pPr/>
              <a:t>85</a:t>
            </a:fld>
            <a:endParaRPr lang="en-US" altLang="en-US"/>
          </a:p>
        </p:txBody>
      </p:sp>
      <p:grpSp>
        <p:nvGrpSpPr>
          <p:cNvPr id="627734" name="Group 22"/>
          <p:cNvGrpSpPr>
            <a:grpSpLocks/>
          </p:cNvGrpSpPr>
          <p:nvPr/>
        </p:nvGrpSpPr>
        <p:grpSpPr bwMode="auto">
          <a:xfrm>
            <a:off x="5859465" y="1524001"/>
            <a:ext cx="4311651" cy="4773613"/>
            <a:chOff x="2731" y="576"/>
            <a:chExt cx="2716" cy="3394"/>
          </a:xfrm>
        </p:grpSpPr>
        <p:sp>
          <p:nvSpPr>
            <p:cNvPr id="627716" name="Line 4"/>
            <p:cNvSpPr>
              <a:spLocks noChangeShapeType="1"/>
            </p:cNvSpPr>
            <p:nvPr/>
          </p:nvSpPr>
          <p:spPr bwMode="auto">
            <a:xfrm>
              <a:off x="3278" y="3153"/>
              <a:ext cx="320" cy="0"/>
            </a:xfrm>
            <a:prstGeom prst="line">
              <a:avLst/>
            </a:prstGeom>
            <a:noFill/>
            <a:ln w="25400">
              <a:solidFill>
                <a:srgbClr val="B2B2B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7717" name="Rectangle 5"/>
            <p:cNvSpPr>
              <a:spLocks noChangeArrowheads="1"/>
            </p:cNvSpPr>
            <p:nvPr/>
          </p:nvSpPr>
          <p:spPr bwMode="auto">
            <a:xfrm>
              <a:off x="3600" y="1248"/>
              <a:ext cx="814" cy="2016"/>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endParaRPr lang="en-US" altLang="en-US" sz="1400" b="1">
                <a:latin typeface="Courier New" panose="02070309020205020404" pitchFamily="49" charset="0"/>
              </a:endParaRPr>
            </a:p>
            <a:p>
              <a:pPr algn="ctr" eaLnBrk="0" hangingPunct="0"/>
              <a:endParaRPr lang="en-US" altLang="en-US" sz="1400" b="1">
                <a:latin typeface="Courier New" panose="02070309020205020404" pitchFamily="49" charset="0"/>
              </a:endParaRPr>
            </a:p>
          </p:txBody>
        </p:sp>
        <p:sp>
          <p:nvSpPr>
            <p:cNvPr id="627718" name="Line 6"/>
            <p:cNvSpPr>
              <a:spLocks noChangeShapeType="1"/>
            </p:cNvSpPr>
            <p:nvPr/>
          </p:nvSpPr>
          <p:spPr bwMode="auto">
            <a:xfrm flipH="1">
              <a:off x="5040" y="2400"/>
              <a:ext cx="0" cy="864"/>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7719" name="Rectangle 7"/>
            <p:cNvSpPr>
              <a:spLocks noChangeArrowheads="1"/>
            </p:cNvSpPr>
            <p:nvPr/>
          </p:nvSpPr>
          <p:spPr bwMode="auto">
            <a:xfrm>
              <a:off x="4648" y="2590"/>
              <a:ext cx="799" cy="370"/>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Grows</a:t>
              </a:r>
            </a:p>
            <a:p>
              <a:pPr algn="ctr" eaLnBrk="0" hangingPunct="0"/>
              <a:r>
                <a:rPr lang="en-US" altLang="en-US" sz="1400" b="1">
                  <a:latin typeface="Helvetica" panose="020B0604020202020204" pitchFamily="34" charset="0"/>
                </a:rPr>
                <a:t>Down</a:t>
              </a:r>
            </a:p>
          </p:txBody>
        </p:sp>
        <p:grpSp>
          <p:nvGrpSpPr>
            <p:cNvPr id="627720" name="Group 8"/>
            <p:cNvGrpSpPr>
              <a:grpSpLocks/>
            </p:cNvGrpSpPr>
            <p:nvPr/>
          </p:nvGrpSpPr>
          <p:grpSpPr bwMode="auto">
            <a:xfrm>
              <a:off x="4633" y="1008"/>
              <a:ext cx="692" cy="816"/>
              <a:chOff x="3343" y="720"/>
              <a:chExt cx="692" cy="816"/>
            </a:xfrm>
          </p:grpSpPr>
          <p:sp>
            <p:nvSpPr>
              <p:cNvPr id="627721" name="Line 9"/>
              <p:cNvSpPr>
                <a:spLocks noChangeShapeType="1"/>
              </p:cNvSpPr>
              <p:nvPr/>
            </p:nvSpPr>
            <p:spPr bwMode="auto">
              <a:xfrm flipH="1" flipV="1">
                <a:off x="3696" y="720"/>
                <a:ext cx="0" cy="816"/>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7722" name="Rectangle 10"/>
              <p:cNvSpPr>
                <a:spLocks noChangeArrowheads="1"/>
              </p:cNvSpPr>
              <p:nvPr/>
            </p:nvSpPr>
            <p:spPr bwMode="auto">
              <a:xfrm>
                <a:off x="3343" y="973"/>
                <a:ext cx="692" cy="370"/>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Increasing</a:t>
                </a:r>
              </a:p>
              <a:p>
                <a:pPr algn="ctr" eaLnBrk="0" hangingPunct="0"/>
                <a:r>
                  <a:rPr lang="en-US" altLang="en-US" sz="1400" b="1">
                    <a:latin typeface="Helvetica" panose="020B0604020202020204" pitchFamily="34" charset="0"/>
                  </a:rPr>
                  <a:t>Addresses</a:t>
                </a:r>
              </a:p>
            </p:txBody>
          </p:sp>
        </p:grpSp>
        <p:sp>
          <p:nvSpPr>
            <p:cNvPr id="627723" name="Line 11"/>
            <p:cNvSpPr>
              <a:spLocks noChangeShapeType="1"/>
            </p:cNvSpPr>
            <p:nvPr/>
          </p:nvSpPr>
          <p:spPr bwMode="auto">
            <a:xfrm flipH="1" flipV="1">
              <a:off x="4122" y="3467"/>
              <a:ext cx="400" cy="24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7724" name="Rectangle 12"/>
            <p:cNvSpPr>
              <a:spLocks noChangeArrowheads="1"/>
            </p:cNvSpPr>
            <p:nvPr/>
          </p:nvSpPr>
          <p:spPr bwMode="auto">
            <a:xfrm>
              <a:off x="4138" y="3755"/>
              <a:ext cx="760" cy="215"/>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“Top”</a:t>
              </a:r>
            </a:p>
          </p:txBody>
        </p:sp>
        <p:sp>
          <p:nvSpPr>
            <p:cNvPr id="627725" name="Line 13"/>
            <p:cNvSpPr>
              <a:spLocks noChangeShapeType="1"/>
            </p:cNvSpPr>
            <p:nvPr/>
          </p:nvSpPr>
          <p:spPr bwMode="auto">
            <a:xfrm>
              <a:off x="3600" y="3072"/>
              <a:ext cx="81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7726" name="Rectangle 14"/>
            <p:cNvSpPr>
              <a:spLocks noChangeArrowheads="1"/>
            </p:cNvSpPr>
            <p:nvPr/>
          </p:nvSpPr>
          <p:spPr bwMode="auto">
            <a:xfrm>
              <a:off x="4146" y="576"/>
              <a:ext cx="955" cy="217"/>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“Bottom”</a:t>
              </a:r>
            </a:p>
          </p:txBody>
        </p:sp>
        <p:sp>
          <p:nvSpPr>
            <p:cNvPr id="627727" name="Line 15"/>
            <p:cNvSpPr>
              <a:spLocks noChangeShapeType="1"/>
            </p:cNvSpPr>
            <p:nvPr/>
          </p:nvSpPr>
          <p:spPr bwMode="auto">
            <a:xfrm flipH="1">
              <a:off x="4272" y="816"/>
              <a:ext cx="288" cy="43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7728" name="Rectangle 16"/>
            <p:cNvSpPr>
              <a:spLocks noChangeArrowheads="1"/>
            </p:cNvSpPr>
            <p:nvPr/>
          </p:nvSpPr>
          <p:spPr bwMode="auto">
            <a:xfrm>
              <a:off x="3600" y="3264"/>
              <a:ext cx="814" cy="192"/>
            </a:xfrm>
            <a:prstGeom prst="rect">
              <a:avLst/>
            </a:prstGeom>
            <a:solidFill>
              <a:srgbClr val="FFCC00"/>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endParaRPr lang="en-US" altLang="en-US" sz="1400" b="1">
                <a:latin typeface="Courier New" panose="02070309020205020404" pitchFamily="49" charset="0"/>
              </a:endParaRPr>
            </a:p>
            <a:p>
              <a:pPr algn="ctr" eaLnBrk="0" hangingPunct="0"/>
              <a:endParaRPr lang="en-US" altLang="en-US" sz="1400" b="1">
                <a:latin typeface="Courier New" panose="02070309020205020404" pitchFamily="49" charset="0"/>
              </a:endParaRPr>
            </a:p>
          </p:txBody>
        </p:sp>
        <p:sp>
          <p:nvSpPr>
            <p:cNvPr id="627730" name="Line 18"/>
            <p:cNvSpPr>
              <a:spLocks noChangeShapeType="1"/>
            </p:cNvSpPr>
            <p:nvPr/>
          </p:nvSpPr>
          <p:spPr bwMode="auto">
            <a:xfrm>
              <a:off x="3278" y="3346"/>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7731" name="Rectangle 19"/>
            <p:cNvSpPr>
              <a:spLocks noChangeArrowheads="1"/>
            </p:cNvSpPr>
            <p:nvPr/>
          </p:nvSpPr>
          <p:spPr bwMode="auto">
            <a:xfrm>
              <a:off x="2731" y="2975"/>
              <a:ext cx="504" cy="52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r" eaLnBrk="0" hangingPunct="0"/>
              <a:r>
                <a:rPr lang="en-US" altLang="en-US" sz="1400" b="1">
                  <a:latin typeface="Helvetica" panose="020B0604020202020204" pitchFamily="34" charset="0"/>
                </a:rPr>
                <a:t>Stack</a:t>
              </a:r>
            </a:p>
            <a:p>
              <a:pPr algn="r" eaLnBrk="0" hangingPunct="0"/>
              <a:r>
                <a:rPr lang="en-US" altLang="en-US" sz="1400" b="1">
                  <a:latin typeface="Helvetica" panose="020B0604020202020204" pitchFamily="34" charset="0"/>
                </a:rPr>
                <a:t>Pointer</a:t>
              </a:r>
            </a:p>
            <a:p>
              <a:pPr algn="r" eaLnBrk="0" hangingPunct="0"/>
              <a:r>
                <a:rPr lang="en-US" altLang="en-US" sz="1400" b="1">
                  <a:latin typeface="Courier New" panose="02070309020205020404" pitchFamily="49" charset="0"/>
                </a:rPr>
                <a:t>%esp</a:t>
              </a:r>
            </a:p>
          </p:txBody>
        </p:sp>
        <p:sp>
          <p:nvSpPr>
            <p:cNvPr id="627732" name="Rectangle 20"/>
            <p:cNvSpPr>
              <a:spLocks noChangeArrowheads="1"/>
            </p:cNvSpPr>
            <p:nvPr/>
          </p:nvSpPr>
          <p:spPr bwMode="auto">
            <a:xfrm>
              <a:off x="3381" y="3192"/>
              <a:ext cx="143" cy="1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wrap="none" lIns="45720" rIns="45720">
              <a:spAutoFit/>
            </a:bodyPr>
            <a:lstStyle/>
            <a:p>
              <a:pPr algn="ctr" eaLnBrk="0" hangingPunct="0">
                <a:lnSpc>
                  <a:spcPct val="90000"/>
                </a:lnSpc>
              </a:pPr>
              <a:r>
                <a:rPr lang="en-US" altLang="en-US" sz="1200" b="1">
                  <a:latin typeface="Helvetica" panose="020B0604020202020204" pitchFamily="34" charset="0"/>
                </a:rPr>
                <a:t>-4</a:t>
              </a:r>
            </a:p>
          </p:txBody>
        </p:sp>
        <p:sp>
          <p:nvSpPr>
            <p:cNvPr id="627733" name="Line 21"/>
            <p:cNvSpPr>
              <a:spLocks noChangeShapeType="1"/>
            </p:cNvSpPr>
            <p:nvPr/>
          </p:nvSpPr>
          <p:spPr bwMode="auto">
            <a:xfrm>
              <a:off x="3360" y="3168"/>
              <a:ext cx="0" cy="192"/>
            </a:xfrm>
            <a:prstGeom prst="line">
              <a:avLst/>
            </a:prstGeom>
            <a:noFill/>
            <a:ln w="19050">
              <a:solidFill>
                <a:schemeClr val="tx2"/>
              </a:solidFill>
              <a:round/>
              <a:headEnd/>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wrap="none" lIns="45720" rIns="45720" anchor="ctr">
              <a:spAutoFit/>
            </a:bodyPr>
            <a:lstStyle/>
            <a:p>
              <a:endParaRPr lang="en-US"/>
            </a:p>
          </p:txBody>
        </p:sp>
      </p:grpSp>
    </p:spTree>
    <p:extLst>
      <p:ext uri="{BB962C8B-B14F-4D97-AF65-F5344CB8AC3E}">
        <p14:creationId xmlns:p14="http://schemas.microsoft.com/office/powerpoint/2010/main" val="321681021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Rectangle 2"/>
          <p:cNvSpPr>
            <a:spLocks noGrp="1" noChangeArrowheads="1"/>
          </p:cNvSpPr>
          <p:nvPr>
            <p:ph type="title"/>
          </p:nvPr>
        </p:nvSpPr>
        <p:spPr/>
        <p:txBody>
          <a:bodyPr>
            <a:normAutofit/>
          </a:bodyPr>
          <a:lstStyle/>
          <a:p>
            <a:r>
              <a:rPr lang="en-US" altLang="en-US" sz="3600" dirty="0">
                <a:solidFill>
                  <a:srgbClr val="0070C0"/>
                </a:solidFill>
              </a:rPr>
              <a:t>IA32 Stack Popping</a:t>
            </a:r>
          </a:p>
        </p:txBody>
      </p:sp>
      <p:sp>
        <p:nvSpPr>
          <p:cNvPr id="628739" name="Rectangle 3"/>
          <p:cNvSpPr>
            <a:spLocks noGrp="1" noChangeArrowheads="1"/>
          </p:cNvSpPr>
          <p:nvPr>
            <p:ph idx="1"/>
          </p:nvPr>
        </p:nvSpPr>
        <p:spPr/>
        <p:txBody>
          <a:bodyPr/>
          <a:lstStyle/>
          <a:p>
            <a:r>
              <a:rPr lang="en-US" altLang="en-US" sz="2400"/>
              <a:t>Popping</a:t>
            </a:r>
          </a:p>
          <a:p>
            <a:pPr lvl="1"/>
            <a:r>
              <a:rPr lang="en-US" altLang="en-US" sz="2000">
                <a:latin typeface="Courier New" panose="02070309020205020404" pitchFamily="49" charset="0"/>
              </a:rPr>
              <a:t>popl </a:t>
            </a:r>
            <a:r>
              <a:rPr lang="en-US" altLang="en-US" sz="2000" i="1"/>
              <a:t>Dest</a:t>
            </a:r>
            <a:endParaRPr lang="en-US" altLang="en-US" sz="2000"/>
          </a:p>
          <a:p>
            <a:pPr lvl="1"/>
            <a:r>
              <a:rPr lang="en-US" altLang="en-US" sz="2000"/>
              <a:t>Read operand at address given by </a:t>
            </a:r>
            <a:r>
              <a:rPr lang="en-US" altLang="en-US" sz="2000">
                <a:latin typeface="Courier New" panose="02070309020205020404" pitchFamily="49" charset="0"/>
              </a:rPr>
              <a:t>%esp</a:t>
            </a:r>
            <a:endParaRPr lang="en-US" altLang="en-US" sz="2000"/>
          </a:p>
          <a:p>
            <a:pPr lvl="1"/>
            <a:r>
              <a:rPr lang="en-US" altLang="en-US" sz="2000"/>
              <a:t>Increment </a:t>
            </a:r>
            <a:r>
              <a:rPr lang="en-US" altLang="en-US" sz="2000">
                <a:latin typeface="Courier New" panose="02070309020205020404" pitchFamily="49" charset="0"/>
              </a:rPr>
              <a:t>%esp</a:t>
            </a:r>
            <a:r>
              <a:rPr lang="en-US" altLang="en-US" sz="2000"/>
              <a:t> by 4</a:t>
            </a:r>
          </a:p>
          <a:p>
            <a:pPr lvl="1"/>
            <a:r>
              <a:rPr lang="en-US" altLang="en-US" sz="2000"/>
              <a:t>Write to </a:t>
            </a:r>
            <a:r>
              <a:rPr lang="en-US" altLang="en-US" sz="2000" i="1"/>
              <a:t>Dest</a:t>
            </a:r>
          </a:p>
        </p:txBody>
      </p:sp>
      <p:sp>
        <p:nvSpPr>
          <p:cNvPr id="22" name="Date Placeholder 3"/>
          <p:cNvSpPr>
            <a:spLocks noGrp="1"/>
          </p:cNvSpPr>
          <p:nvPr>
            <p:ph type="dt" sz="half" idx="10"/>
          </p:nvPr>
        </p:nvSpPr>
        <p:spPr/>
        <p:txBody>
          <a:bodyPr/>
          <a:lstStyle/>
          <a:p>
            <a:r>
              <a:rPr lang="en-US" altLang="en-US"/>
              <a:t>CS5250 - 2021/2022 Sem 2</a:t>
            </a:r>
          </a:p>
        </p:txBody>
      </p:sp>
      <p:sp>
        <p:nvSpPr>
          <p:cNvPr id="24" name="Slide Number Placeholder 5"/>
          <p:cNvSpPr>
            <a:spLocks noGrp="1"/>
          </p:cNvSpPr>
          <p:nvPr>
            <p:ph type="sldNum" sz="quarter" idx="12"/>
          </p:nvPr>
        </p:nvSpPr>
        <p:spPr/>
        <p:txBody>
          <a:bodyPr/>
          <a:lstStyle/>
          <a:p>
            <a:fld id="{90541E10-CF43-49B8-A9B8-CB84D3F0F0C2}" type="slidenum">
              <a:rPr lang="en-US" altLang="en-US"/>
              <a:pPr/>
              <a:t>86</a:t>
            </a:fld>
            <a:endParaRPr lang="en-US" altLang="en-US"/>
          </a:p>
        </p:txBody>
      </p:sp>
      <p:grpSp>
        <p:nvGrpSpPr>
          <p:cNvPr id="628758" name="Group 22"/>
          <p:cNvGrpSpPr>
            <a:grpSpLocks/>
          </p:cNvGrpSpPr>
          <p:nvPr/>
        </p:nvGrpSpPr>
        <p:grpSpPr bwMode="auto">
          <a:xfrm>
            <a:off x="5859465" y="1676400"/>
            <a:ext cx="4311651" cy="4317218"/>
            <a:chOff x="2731" y="528"/>
            <a:chExt cx="2716" cy="3254"/>
          </a:xfrm>
        </p:grpSpPr>
        <p:sp>
          <p:nvSpPr>
            <p:cNvPr id="628741" name="Line 5"/>
            <p:cNvSpPr>
              <a:spLocks noChangeShapeType="1"/>
            </p:cNvSpPr>
            <p:nvPr/>
          </p:nvSpPr>
          <p:spPr bwMode="auto">
            <a:xfrm>
              <a:off x="3278" y="2961"/>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8742" name="Rectangle 6"/>
            <p:cNvSpPr>
              <a:spLocks noChangeArrowheads="1"/>
            </p:cNvSpPr>
            <p:nvPr/>
          </p:nvSpPr>
          <p:spPr bwMode="auto">
            <a:xfrm>
              <a:off x="2731" y="2592"/>
              <a:ext cx="504" cy="55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r" eaLnBrk="0" hangingPunct="0"/>
              <a:r>
                <a:rPr lang="en-US" altLang="en-US" sz="1400" b="1">
                  <a:latin typeface="Helvetica" panose="020B0604020202020204" pitchFamily="34" charset="0"/>
                </a:rPr>
                <a:t>Stack</a:t>
              </a:r>
            </a:p>
            <a:p>
              <a:pPr algn="r" eaLnBrk="0" hangingPunct="0"/>
              <a:r>
                <a:rPr lang="en-US" altLang="en-US" sz="1400" b="1">
                  <a:latin typeface="Helvetica" panose="020B0604020202020204" pitchFamily="34" charset="0"/>
                </a:rPr>
                <a:t>Pointer</a:t>
              </a:r>
            </a:p>
            <a:p>
              <a:pPr algn="r" eaLnBrk="0" hangingPunct="0"/>
              <a:r>
                <a:rPr lang="en-US" altLang="en-US" sz="1400" b="1">
                  <a:latin typeface="Courier New" panose="02070309020205020404" pitchFamily="49" charset="0"/>
                </a:rPr>
                <a:t>%esp</a:t>
              </a:r>
            </a:p>
          </p:txBody>
        </p:sp>
        <p:sp>
          <p:nvSpPr>
            <p:cNvPr id="628743" name="Rectangle 7"/>
            <p:cNvSpPr>
              <a:spLocks noChangeArrowheads="1"/>
            </p:cNvSpPr>
            <p:nvPr/>
          </p:nvSpPr>
          <p:spPr bwMode="auto">
            <a:xfrm>
              <a:off x="3600" y="1248"/>
              <a:ext cx="814" cy="2016"/>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endParaRPr lang="en-US" altLang="en-US" sz="1400" b="1">
                <a:latin typeface="Courier New" panose="02070309020205020404" pitchFamily="49" charset="0"/>
              </a:endParaRPr>
            </a:p>
            <a:p>
              <a:pPr algn="ctr" eaLnBrk="0" hangingPunct="0"/>
              <a:endParaRPr lang="en-US" altLang="en-US" sz="1400" b="1">
                <a:latin typeface="Courier New" panose="02070309020205020404" pitchFamily="49" charset="0"/>
              </a:endParaRPr>
            </a:p>
          </p:txBody>
        </p:sp>
        <p:sp>
          <p:nvSpPr>
            <p:cNvPr id="628744" name="Line 8"/>
            <p:cNvSpPr>
              <a:spLocks noChangeShapeType="1"/>
            </p:cNvSpPr>
            <p:nvPr/>
          </p:nvSpPr>
          <p:spPr bwMode="auto">
            <a:xfrm>
              <a:off x="5040" y="2400"/>
              <a:ext cx="0" cy="864"/>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8745" name="Rectangle 9"/>
            <p:cNvSpPr>
              <a:spLocks noChangeArrowheads="1"/>
            </p:cNvSpPr>
            <p:nvPr/>
          </p:nvSpPr>
          <p:spPr bwMode="auto">
            <a:xfrm>
              <a:off x="4648" y="2590"/>
              <a:ext cx="799" cy="392"/>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Grows</a:t>
              </a:r>
            </a:p>
            <a:p>
              <a:pPr algn="ctr" eaLnBrk="0" hangingPunct="0"/>
              <a:r>
                <a:rPr lang="en-US" altLang="en-US" sz="1400" b="1">
                  <a:latin typeface="Helvetica" panose="020B0604020202020204" pitchFamily="34" charset="0"/>
                </a:rPr>
                <a:t>Down</a:t>
              </a:r>
            </a:p>
          </p:txBody>
        </p:sp>
        <p:grpSp>
          <p:nvGrpSpPr>
            <p:cNvPr id="628746" name="Group 10"/>
            <p:cNvGrpSpPr>
              <a:grpSpLocks/>
            </p:cNvGrpSpPr>
            <p:nvPr/>
          </p:nvGrpSpPr>
          <p:grpSpPr bwMode="auto">
            <a:xfrm>
              <a:off x="4633" y="1008"/>
              <a:ext cx="692" cy="816"/>
              <a:chOff x="3343" y="720"/>
              <a:chExt cx="692" cy="816"/>
            </a:xfrm>
          </p:grpSpPr>
          <p:sp>
            <p:nvSpPr>
              <p:cNvPr id="628747" name="Line 11"/>
              <p:cNvSpPr>
                <a:spLocks noChangeShapeType="1"/>
              </p:cNvSpPr>
              <p:nvPr/>
            </p:nvSpPr>
            <p:spPr bwMode="auto">
              <a:xfrm flipH="1" flipV="1">
                <a:off x="3696" y="720"/>
                <a:ext cx="0" cy="816"/>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8748" name="Rectangle 12"/>
              <p:cNvSpPr>
                <a:spLocks noChangeArrowheads="1"/>
              </p:cNvSpPr>
              <p:nvPr/>
            </p:nvSpPr>
            <p:spPr bwMode="auto">
              <a:xfrm>
                <a:off x="3343" y="972"/>
                <a:ext cx="692" cy="392"/>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Increasing</a:t>
                </a:r>
              </a:p>
              <a:p>
                <a:pPr algn="ctr" eaLnBrk="0" hangingPunct="0"/>
                <a:r>
                  <a:rPr lang="en-US" altLang="en-US" sz="1400" b="1">
                    <a:latin typeface="Helvetica" panose="020B0604020202020204" pitchFamily="34" charset="0"/>
                  </a:rPr>
                  <a:t>Addresses</a:t>
                </a:r>
              </a:p>
            </p:txBody>
          </p:sp>
        </p:grpSp>
        <p:sp useBgFill="1">
          <p:nvSpPr>
            <p:cNvPr id="628749" name="Rectangle 13"/>
            <p:cNvSpPr>
              <a:spLocks noChangeArrowheads="1"/>
            </p:cNvSpPr>
            <p:nvPr/>
          </p:nvSpPr>
          <p:spPr bwMode="auto">
            <a:xfrm>
              <a:off x="4139" y="3552"/>
              <a:ext cx="758" cy="230"/>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“Top”</a:t>
              </a:r>
            </a:p>
          </p:txBody>
        </p:sp>
        <p:sp>
          <p:nvSpPr>
            <p:cNvPr id="628750" name="Line 14"/>
            <p:cNvSpPr>
              <a:spLocks noChangeShapeType="1"/>
            </p:cNvSpPr>
            <p:nvPr/>
          </p:nvSpPr>
          <p:spPr bwMode="auto">
            <a:xfrm>
              <a:off x="3600" y="3072"/>
              <a:ext cx="81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useBgFill="1">
          <p:nvSpPr>
            <p:cNvPr id="628751" name="Rectangle 15"/>
            <p:cNvSpPr>
              <a:spLocks noChangeArrowheads="1"/>
            </p:cNvSpPr>
            <p:nvPr/>
          </p:nvSpPr>
          <p:spPr bwMode="auto">
            <a:xfrm>
              <a:off x="4146" y="528"/>
              <a:ext cx="955" cy="230"/>
            </a:xfrm>
            <a:prstGeom prst="rect">
              <a:avLst/>
            </a:prstGeom>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algn="ctr" eaLnBrk="0" hangingPunct="0"/>
              <a:r>
                <a:rPr lang="en-US" altLang="en-US" sz="1400" b="1">
                  <a:latin typeface="Helvetica" panose="020B0604020202020204" pitchFamily="34" charset="0"/>
                </a:rPr>
                <a:t>Stack “Bottom”</a:t>
              </a:r>
            </a:p>
          </p:txBody>
        </p:sp>
        <p:sp>
          <p:nvSpPr>
            <p:cNvPr id="628752" name="Line 16"/>
            <p:cNvSpPr>
              <a:spLocks noChangeShapeType="1"/>
            </p:cNvSpPr>
            <p:nvPr/>
          </p:nvSpPr>
          <p:spPr bwMode="auto">
            <a:xfrm flipH="1">
              <a:off x="4272" y="816"/>
              <a:ext cx="288" cy="43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8753" name="Line 17"/>
            <p:cNvSpPr>
              <a:spLocks noChangeShapeType="1"/>
            </p:cNvSpPr>
            <p:nvPr/>
          </p:nvSpPr>
          <p:spPr bwMode="auto">
            <a:xfrm>
              <a:off x="3264" y="3168"/>
              <a:ext cx="320" cy="0"/>
            </a:xfrm>
            <a:prstGeom prst="line">
              <a:avLst/>
            </a:prstGeom>
            <a:noFill/>
            <a:ln w="25400">
              <a:solidFill>
                <a:srgbClr val="B2B2B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8754" name="Rectangle 18"/>
            <p:cNvSpPr>
              <a:spLocks noChangeArrowheads="1"/>
            </p:cNvSpPr>
            <p:nvPr/>
          </p:nvSpPr>
          <p:spPr bwMode="auto">
            <a:xfrm>
              <a:off x="3366" y="3000"/>
              <a:ext cx="167" cy="1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wrap="none" lIns="45720" rIns="45720">
              <a:spAutoFit/>
            </a:bodyPr>
            <a:lstStyle/>
            <a:p>
              <a:pPr algn="ctr" eaLnBrk="0" hangingPunct="0">
                <a:lnSpc>
                  <a:spcPct val="90000"/>
                </a:lnSpc>
              </a:pPr>
              <a:r>
                <a:rPr lang="en-US" altLang="en-US" sz="1200" b="1">
                  <a:latin typeface="Helvetica" panose="020B0604020202020204" pitchFamily="34" charset="0"/>
                </a:rPr>
                <a:t>+4</a:t>
              </a:r>
            </a:p>
          </p:txBody>
        </p:sp>
        <p:sp>
          <p:nvSpPr>
            <p:cNvPr id="628755" name="Line 19"/>
            <p:cNvSpPr>
              <a:spLocks noChangeShapeType="1"/>
            </p:cNvSpPr>
            <p:nvPr/>
          </p:nvSpPr>
          <p:spPr bwMode="auto">
            <a:xfrm flipV="1">
              <a:off x="3360" y="2976"/>
              <a:ext cx="0" cy="192"/>
            </a:xfrm>
            <a:prstGeom prst="line">
              <a:avLst/>
            </a:prstGeom>
            <a:noFill/>
            <a:ln w="19050">
              <a:solidFill>
                <a:schemeClr val="tx2"/>
              </a:solidFill>
              <a:round/>
              <a:headEnd/>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tx2"/>
                    </a:outerShdw>
                  </a:effectLst>
                </a14:hiddenEffects>
              </a:ext>
            </a:extLst>
          </p:spPr>
          <p:txBody>
            <a:bodyPr lIns="45720" rIns="45720" anchor="ctr">
              <a:spAutoFit/>
            </a:bodyPr>
            <a:lstStyle/>
            <a:p>
              <a:endParaRPr lang="en-US"/>
            </a:p>
          </p:txBody>
        </p:sp>
        <p:sp>
          <p:nvSpPr>
            <p:cNvPr id="628756" name="Rectangle 20"/>
            <p:cNvSpPr>
              <a:spLocks noChangeArrowheads="1"/>
            </p:cNvSpPr>
            <p:nvPr/>
          </p:nvSpPr>
          <p:spPr bwMode="auto">
            <a:xfrm>
              <a:off x="3600" y="3072"/>
              <a:ext cx="814" cy="192"/>
            </a:xfrm>
            <a:prstGeom prst="rect">
              <a:avLst/>
            </a:prstGeom>
            <a:solidFill>
              <a:srgbClr val="FFFF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lstStyle/>
            <a:p>
              <a:pPr algn="ctr" eaLnBrk="0" hangingPunct="0"/>
              <a:endParaRPr lang="en-US" altLang="en-US" sz="1400" b="1">
                <a:latin typeface="Courier New" panose="02070309020205020404" pitchFamily="49" charset="0"/>
              </a:endParaRPr>
            </a:p>
            <a:p>
              <a:pPr algn="ctr" eaLnBrk="0" hangingPunct="0"/>
              <a:endParaRPr lang="en-US" altLang="en-US" sz="1400" b="1">
                <a:latin typeface="Courier New" panose="02070309020205020404" pitchFamily="49" charset="0"/>
              </a:endParaRPr>
            </a:p>
          </p:txBody>
        </p:sp>
        <p:sp>
          <p:nvSpPr>
            <p:cNvPr id="628757" name="Line 21"/>
            <p:cNvSpPr>
              <a:spLocks noChangeShapeType="1"/>
            </p:cNvSpPr>
            <p:nvPr/>
          </p:nvSpPr>
          <p:spPr bwMode="auto">
            <a:xfrm flipH="1" flipV="1">
              <a:off x="4122" y="3072"/>
              <a:ext cx="342" cy="43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7980501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83" name="Rectangle 23"/>
          <p:cNvSpPr>
            <a:spLocks noGrp="1" noChangeArrowheads="1"/>
          </p:cNvSpPr>
          <p:nvPr>
            <p:ph type="title"/>
          </p:nvPr>
        </p:nvSpPr>
        <p:spPr/>
        <p:txBody>
          <a:bodyPr>
            <a:normAutofit/>
          </a:bodyPr>
          <a:lstStyle/>
          <a:p>
            <a:r>
              <a:rPr lang="en-US" altLang="en-US" sz="3600" dirty="0">
                <a:solidFill>
                  <a:srgbClr val="0070C0"/>
                </a:solidFill>
              </a:rPr>
              <a:t>Stack Operation Examples</a:t>
            </a:r>
          </a:p>
        </p:txBody>
      </p:sp>
      <p:sp>
        <p:nvSpPr>
          <p:cNvPr id="2" name="Content Placeholder 1"/>
          <p:cNvSpPr>
            <a:spLocks noGrp="1"/>
          </p:cNvSpPr>
          <p:nvPr>
            <p:ph idx="1"/>
          </p:nvPr>
        </p:nvSpPr>
        <p:spPr/>
        <p:txBody>
          <a:bodyPr/>
          <a:lstStyle/>
          <a:p>
            <a:endParaRPr lang="en-US"/>
          </a:p>
        </p:txBody>
      </p:sp>
      <p:sp>
        <p:nvSpPr>
          <p:cNvPr id="46" name="Date Placeholder 2"/>
          <p:cNvSpPr>
            <a:spLocks noGrp="1"/>
          </p:cNvSpPr>
          <p:nvPr>
            <p:ph type="dt" sz="half" idx="10"/>
          </p:nvPr>
        </p:nvSpPr>
        <p:spPr/>
        <p:txBody>
          <a:bodyPr/>
          <a:lstStyle/>
          <a:p>
            <a:r>
              <a:rPr lang="en-US" altLang="en-US"/>
              <a:t>CS5250 - 2021/2022 Sem 2</a:t>
            </a:r>
          </a:p>
        </p:txBody>
      </p:sp>
      <p:sp>
        <p:nvSpPr>
          <p:cNvPr id="48" name="Slide Number Placeholder 4"/>
          <p:cNvSpPr>
            <a:spLocks noGrp="1"/>
          </p:cNvSpPr>
          <p:nvPr>
            <p:ph type="sldNum" sz="quarter" idx="12"/>
          </p:nvPr>
        </p:nvSpPr>
        <p:spPr/>
        <p:txBody>
          <a:bodyPr/>
          <a:lstStyle/>
          <a:p>
            <a:fld id="{9791D817-E414-469C-A121-76DF0D0AD028}" type="slidenum">
              <a:rPr lang="en-US" altLang="en-US"/>
              <a:pPr/>
              <a:t>87</a:t>
            </a:fld>
            <a:endParaRPr lang="en-US" altLang="en-US"/>
          </a:p>
        </p:txBody>
      </p:sp>
      <p:grpSp>
        <p:nvGrpSpPr>
          <p:cNvPr id="629805" name="Group 45"/>
          <p:cNvGrpSpPr>
            <a:grpSpLocks/>
          </p:cNvGrpSpPr>
          <p:nvPr/>
        </p:nvGrpSpPr>
        <p:grpSpPr bwMode="auto">
          <a:xfrm>
            <a:off x="1524000" y="1828800"/>
            <a:ext cx="8686800" cy="3733800"/>
            <a:chOff x="0" y="797"/>
            <a:chExt cx="5472" cy="2707"/>
          </a:xfrm>
        </p:grpSpPr>
        <p:sp>
          <p:nvSpPr>
            <p:cNvPr id="629762" name="Rectangle 2"/>
            <p:cNvSpPr>
              <a:spLocks noChangeArrowheads="1"/>
            </p:cNvSpPr>
            <p:nvPr/>
          </p:nvSpPr>
          <p:spPr bwMode="auto">
            <a:xfrm>
              <a:off x="3744" y="326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%esp</a:t>
              </a:r>
            </a:p>
          </p:txBody>
        </p:sp>
        <p:sp>
          <p:nvSpPr>
            <p:cNvPr id="629763" name="Rectangle 3"/>
            <p:cNvSpPr>
              <a:spLocks noChangeArrowheads="1"/>
            </p:cNvSpPr>
            <p:nvPr/>
          </p:nvSpPr>
          <p:spPr bwMode="auto">
            <a:xfrm>
              <a:off x="3744" y="278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%eax</a:t>
              </a:r>
            </a:p>
          </p:txBody>
        </p:sp>
        <p:sp>
          <p:nvSpPr>
            <p:cNvPr id="629764" name="Rectangle 4"/>
            <p:cNvSpPr>
              <a:spLocks noChangeArrowheads="1"/>
            </p:cNvSpPr>
            <p:nvPr/>
          </p:nvSpPr>
          <p:spPr bwMode="auto">
            <a:xfrm>
              <a:off x="3744" y="302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%edx</a:t>
              </a:r>
            </a:p>
          </p:txBody>
        </p:sp>
        <p:sp>
          <p:nvSpPr>
            <p:cNvPr id="629765" name="Rectangle 5"/>
            <p:cNvSpPr>
              <a:spLocks noChangeArrowheads="1"/>
            </p:cNvSpPr>
            <p:nvPr/>
          </p:nvSpPr>
          <p:spPr bwMode="auto">
            <a:xfrm>
              <a:off x="1824" y="326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%esp</a:t>
              </a:r>
            </a:p>
          </p:txBody>
        </p:sp>
        <p:sp>
          <p:nvSpPr>
            <p:cNvPr id="629766" name="Rectangle 6"/>
            <p:cNvSpPr>
              <a:spLocks noChangeArrowheads="1"/>
            </p:cNvSpPr>
            <p:nvPr/>
          </p:nvSpPr>
          <p:spPr bwMode="auto">
            <a:xfrm>
              <a:off x="1824" y="278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%eax</a:t>
              </a:r>
            </a:p>
          </p:txBody>
        </p:sp>
        <p:sp>
          <p:nvSpPr>
            <p:cNvPr id="629767" name="Rectangle 7"/>
            <p:cNvSpPr>
              <a:spLocks noChangeArrowheads="1"/>
            </p:cNvSpPr>
            <p:nvPr/>
          </p:nvSpPr>
          <p:spPr bwMode="auto">
            <a:xfrm>
              <a:off x="1824" y="302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%edx</a:t>
              </a:r>
            </a:p>
          </p:txBody>
        </p:sp>
        <p:sp>
          <p:nvSpPr>
            <p:cNvPr id="629768" name="Rectangle 8"/>
            <p:cNvSpPr>
              <a:spLocks noChangeArrowheads="1"/>
            </p:cNvSpPr>
            <p:nvPr/>
          </p:nvSpPr>
          <p:spPr bwMode="auto">
            <a:xfrm>
              <a:off x="0" y="326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%esp</a:t>
              </a:r>
            </a:p>
          </p:txBody>
        </p:sp>
        <p:sp>
          <p:nvSpPr>
            <p:cNvPr id="629769" name="Rectangle 9"/>
            <p:cNvSpPr>
              <a:spLocks noChangeArrowheads="1"/>
            </p:cNvSpPr>
            <p:nvPr/>
          </p:nvSpPr>
          <p:spPr bwMode="auto">
            <a:xfrm>
              <a:off x="0" y="278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%eax</a:t>
              </a:r>
            </a:p>
          </p:txBody>
        </p:sp>
        <p:sp>
          <p:nvSpPr>
            <p:cNvPr id="629770" name="Rectangle 10"/>
            <p:cNvSpPr>
              <a:spLocks noChangeArrowheads="1"/>
            </p:cNvSpPr>
            <p:nvPr/>
          </p:nvSpPr>
          <p:spPr bwMode="auto">
            <a:xfrm>
              <a:off x="0" y="3024"/>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%edx</a:t>
              </a:r>
            </a:p>
          </p:txBody>
        </p:sp>
        <p:sp>
          <p:nvSpPr>
            <p:cNvPr id="629771" name="Rectangle 11"/>
            <p:cNvSpPr>
              <a:spLocks noChangeArrowheads="1"/>
            </p:cNvSpPr>
            <p:nvPr/>
          </p:nvSpPr>
          <p:spPr bwMode="auto">
            <a:xfrm>
              <a:off x="3744" y="211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sp>
          <p:nvSpPr>
            <p:cNvPr id="629772" name="Rectangle 12"/>
            <p:cNvSpPr>
              <a:spLocks noChangeArrowheads="1"/>
            </p:cNvSpPr>
            <p:nvPr/>
          </p:nvSpPr>
          <p:spPr bwMode="auto">
            <a:xfrm>
              <a:off x="4608" y="302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555</a:t>
              </a:r>
            </a:p>
          </p:txBody>
        </p:sp>
        <p:sp>
          <p:nvSpPr>
            <p:cNvPr id="629773" name="Rectangle 13"/>
            <p:cNvSpPr>
              <a:spLocks noChangeArrowheads="1"/>
            </p:cNvSpPr>
            <p:nvPr/>
          </p:nvSpPr>
          <p:spPr bwMode="auto">
            <a:xfrm>
              <a:off x="2688" y="3264"/>
              <a:ext cx="864" cy="240"/>
            </a:xfrm>
            <a:prstGeom prst="rect">
              <a:avLst/>
            </a:prstGeom>
            <a:solidFill>
              <a:srgbClr val="CCE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0x108</a:t>
              </a:r>
            </a:p>
          </p:txBody>
        </p:sp>
        <p:sp>
          <p:nvSpPr>
            <p:cNvPr id="629774" name="Rectangle 14"/>
            <p:cNvSpPr>
              <a:spLocks noChangeArrowheads="1"/>
            </p:cNvSpPr>
            <p:nvPr/>
          </p:nvSpPr>
          <p:spPr bwMode="auto">
            <a:xfrm>
              <a:off x="1824" y="187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0x108</a:t>
              </a:r>
            </a:p>
          </p:txBody>
        </p:sp>
        <p:sp>
          <p:nvSpPr>
            <p:cNvPr id="629775" name="Rectangle 15"/>
            <p:cNvSpPr>
              <a:spLocks noChangeArrowheads="1"/>
            </p:cNvSpPr>
            <p:nvPr/>
          </p:nvSpPr>
          <p:spPr bwMode="auto">
            <a:xfrm>
              <a:off x="1824" y="163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0x10c</a:t>
              </a:r>
            </a:p>
          </p:txBody>
        </p:sp>
        <p:sp>
          <p:nvSpPr>
            <p:cNvPr id="629776" name="Rectangle 16"/>
            <p:cNvSpPr>
              <a:spLocks noChangeArrowheads="1"/>
            </p:cNvSpPr>
            <p:nvPr/>
          </p:nvSpPr>
          <p:spPr bwMode="auto">
            <a:xfrm>
              <a:off x="1824" y="139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0x110</a:t>
              </a:r>
            </a:p>
          </p:txBody>
        </p:sp>
        <p:sp>
          <p:nvSpPr>
            <p:cNvPr id="629777" name="Rectangle 17"/>
            <p:cNvSpPr>
              <a:spLocks noChangeArrowheads="1"/>
            </p:cNvSpPr>
            <p:nvPr/>
          </p:nvSpPr>
          <p:spPr bwMode="auto">
            <a:xfrm>
              <a:off x="1824" y="211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0x104</a:t>
              </a:r>
            </a:p>
          </p:txBody>
        </p:sp>
        <p:sp>
          <p:nvSpPr>
            <p:cNvPr id="629778" name="Rectangle 18"/>
            <p:cNvSpPr>
              <a:spLocks noChangeArrowheads="1"/>
            </p:cNvSpPr>
            <p:nvPr/>
          </p:nvSpPr>
          <p:spPr bwMode="auto">
            <a:xfrm>
              <a:off x="2688" y="302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555</a:t>
              </a:r>
            </a:p>
          </p:txBody>
        </p:sp>
        <p:sp>
          <p:nvSpPr>
            <p:cNvPr id="629779" name="Rectangle 19"/>
            <p:cNvSpPr>
              <a:spLocks noChangeArrowheads="1"/>
            </p:cNvSpPr>
            <p:nvPr/>
          </p:nvSpPr>
          <p:spPr bwMode="auto">
            <a:xfrm>
              <a:off x="2688" y="278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sp>
          <p:nvSpPr>
            <p:cNvPr id="629780" name="Rectangle 20"/>
            <p:cNvSpPr>
              <a:spLocks noChangeArrowheads="1"/>
            </p:cNvSpPr>
            <p:nvPr/>
          </p:nvSpPr>
          <p:spPr bwMode="auto">
            <a:xfrm>
              <a:off x="2688" y="2112"/>
              <a:ext cx="864" cy="240"/>
            </a:xfrm>
            <a:prstGeom prst="rect">
              <a:avLst/>
            </a:prstGeom>
            <a:solidFill>
              <a:srgbClr val="FFCC00"/>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sp>
          <p:nvSpPr>
            <p:cNvPr id="629781" name="Rectangle 21"/>
            <p:cNvSpPr>
              <a:spLocks noChangeArrowheads="1"/>
            </p:cNvSpPr>
            <p:nvPr/>
          </p:nvSpPr>
          <p:spPr bwMode="auto">
            <a:xfrm>
              <a:off x="2688" y="1872"/>
              <a:ext cx="864" cy="24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629782" name="Rectangle 22"/>
            <p:cNvSpPr>
              <a:spLocks noChangeArrowheads="1"/>
            </p:cNvSpPr>
            <p:nvPr/>
          </p:nvSpPr>
          <p:spPr bwMode="auto">
            <a:xfrm>
              <a:off x="2688" y="1104"/>
              <a:ext cx="864" cy="768"/>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629784" name="Rectangle 24"/>
            <p:cNvSpPr>
              <a:spLocks noChangeArrowheads="1"/>
            </p:cNvSpPr>
            <p:nvPr/>
          </p:nvSpPr>
          <p:spPr bwMode="auto">
            <a:xfrm>
              <a:off x="0" y="187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0x108</a:t>
              </a:r>
            </a:p>
          </p:txBody>
        </p:sp>
        <p:sp>
          <p:nvSpPr>
            <p:cNvPr id="629785" name="Rectangle 25"/>
            <p:cNvSpPr>
              <a:spLocks noChangeArrowheads="1"/>
            </p:cNvSpPr>
            <p:nvPr/>
          </p:nvSpPr>
          <p:spPr bwMode="auto">
            <a:xfrm>
              <a:off x="0" y="163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0x10c</a:t>
              </a:r>
            </a:p>
          </p:txBody>
        </p:sp>
        <p:sp>
          <p:nvSpPr>
            <p:cNvPr id="629786" name="Rectangle 26"/>
            <p:cNvSpPr>
              <a:spLocks noChangeArrowheads="1"/>
            </p:cNvSpPr>
            <p:nvPr/>
          </p:nvSpPr>
          <p:spPr bwMode="auto">
            <a:xfrm>
              <a:off x="0" y="139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0x110</a:t>
              </a:r>
            </a:p>
          </p:txBody>
        </p:sp>
        <p:sp>
          <p:nvSpPr>
            <p:cNvPr id="629787" name="Rectangle 27"/>
            <p:cNvSpPr>
              <a:spLocks noChangeArrowheads="1"/>
            </p:cNvSpPr>
            <p:nvPr/>
          </p:nvSpPr>
          <p:spPr bwMode="auto">
            <a:xfrm>
              <a:off x="864" y="302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555</a:t>
              </a:r>
            </a:p>
          </p:txBody>
        </p:sp>
        <p:sp>
          <p:nvSpPr>
            <p:cNvPr id="629788" name="Rectangle 28"/>
            <p:cNvSpPr>
              <a:spLocks noChangeArrowheads="1"/>
            </p:cNvSpPr>
            <p:nvPr/>
          </p:nvSpPr>
          <p:spPr bwMode="auto">
            <a:xfrm>
              <a:off x="864" y="278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sp>
          <p:nvSpPr>
            <p:cNvPr id="629789" name="Rectangle 29"/>
            <p:cNvSpPr>
              <a:spLocks noChangeArrowheads="1"/>
            </p:cNvSpPr>
            <p:nvPr/>
          </p:nvSpPr>
          <p:spPr bwMode="auto">
            <a:xfrm>
              <a:off x="864" y="1872"/>
              <a:ext cx="864" cy="24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629790" name="Rectangle 30"/>
            <p:cNvSpPr>
              <a:spLocks noChangeArrowheads="1"/>
            </p:cNvSpPr>
            <p:nvPr/>
          </p:nvSpPr>
          <p:spPr bwMode="auto">
            <a:xfrm>
              <a:off x="864" y="1104"/>
              <a:ext cx="864" cy="768"/>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629791" name="Rectangle 31"/>
            <p:cNvSpPr>
              <a:spLocks noChangeArrowheads="1"/>
            </p:cNvSpPr>
            <p:nvPr/>
          </p:nvSpPr>
          <p:spPr bwMode="auto">
            <a:xfrm>
              <a:off x="864" y="3264"/>
              <a:ext cx="864" cy="240"/>
            </a:xfrm>
            <a:prstGeom prst="rect">
              <a:avLst/>
            </a:prstGeom>
            <a:solidFill>
              <a:srgbClr val="CCE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0x108</a:t>
              </a:r>
            </a:p>
          </p:txBody>
        </p:sp>
        <p:sp>
          <p:nvSpPr>
            <p:cNvPr id="629792" name="Rectangle 32"/>
            <p:cNvSpPr>
              <a:spLocks noChangeArrowheads="1"/>
            </p:cNvSpPr>
            <p:nvPr/>
          </p:nvSpPr>
          <p:spPr bwMode="auto">
            <a:xfrm>
              <a:off x="2688" y="3264"/>
              <a:ext cx="864" cy="240"/>
            </a:xfrm>
            <a:prstGeom prst="rect">
              <a:avLst/>
            </a:prstGeom>
            <a:solidFill>
              <a:srgbClr val="66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0x104</a:t>
              </a:r>
            </a:p>
          </p:txBody>
        </p:sp>
        <p:sp>
          <p:nvSpPr>
            <p:cNvPr id="629793" name="Text Box 33"/>
            <p:cNvSpPr txBox="1">
              <a:spLocks noChangeArrowheads="1"/>
            </p:cNvSpPr>
            <p:nvPr/>
          </p:nvSpPr>
          <p:spPr bwMode="auto">
            <a:xfrm>
              <a:off x="2640" y="797"/>
              <a:ext cx="786" cy="2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pushl %eax</a:t>
              </a:r>
            </a:p>
          </p:txBody>
        </p:sp>
        <p:sp>
          <p:nvSpPr>
            <p:cNvPr id="629794" name="Rectangle 34"/>
            <p:cNvSpPr>
              <a:spLocks noChangeArrowheads="1"/>
            </p:cNvSpPr>
            <p:nvPr/>
          </p:nvSpPr>
          <p:spPr bwMode="auto">
            <a:xfrm>
              <a:off x="3744" y="187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0x108</a:t>
              </a:r>
            </a:p>
          </p:txBody>
        </p:sp>
        <p:sp>
          <p:nvSpPr>
            <p:cNvPr id="629795" name="Rectangle 35"/>
            <p:cNvSpPr>
              <a:spLocks noChangeArrowheads="1"/>
            </p:cNvSpPr>
            <p:nvPr/>
          </p:nvSpPr>
          <p:spPr bwMode="auto">
            <a:xfrm>
              <a:off x="3744" y="163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0x10c</a:t>
              </a:r>
            </a:p>
          </p:txBody>
        </p:sp>
        <p:sp>
          <p:nvSpPr>
            <p:cNvPr id="629796" name="Rectangle 36"/>
            <p:cNvSpPr>
              <a:spLocks noChangeArrowheads="1"/>
            </p:cNvSpPr>
            <p:nvPr/>
          </p:nvSpPr>
          <p:spPr bwMode="auto">
            <a:xfrm>
              <a:off x="3744" y="1392"/>
              <a:ext cx="864" cy="240"/>
            </a:xfrm>
            <a:prstGeom prst="rect">
              <a:avLst/>
            </a:prstGeom>
            <a:solidFill>
              <a:schemeClr val="bg1"/>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r" eaLnBrk="0" hangingPunct="0"/>
              <a:r>
                <a:rPr lang="en-US" altLang="en-US" sz="1400" b="1">
                  <a:latin typeface="Courier New" panose="02070309020205020404" pitchFamily="49" charset="0"/>
                </a:rPr>
                <a:t>0x110</a:t>
              </a:r>
            </a:p>
          </p:txBody>
        </p:sp>
        <p:sp>
          <p:nvSpPr>
            <p:cNvPr id="629797" name="Rectangle 37"/>
            <p:cNvSpPr>
              <a:spLocks noChangeArrowheads="1"/>
            </p:cNvSpPr>
            <p:nvPr/>
          </p:nvSpPr>
          <p:spPr bwMode="auto">
            <a:xfrm>
              <a:off x="4608" y="2784"/>
              <a:ext cx="864" cy="240"/>
            </a:xfrm>
            <a:prstGeom prst="rect">
              <a:avLst/>
            </a:prstGeom>
            <a:solidFill>
              <a:schemeClr val="bg1"/>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sp>
          <p:nvSpPr>
            <p:cNvPr id="629798" name="Rectangle 38"/>
            <p:cNvSpPr>
              <a:spLocks noChangeArrowheads="1"/>
            </p:cNvSpPr>
            <p:nvPr/>
          </p:nvSpPr>
          <p:spPr bwMode="auto">
            <a:xfrm>
              <a:off x="4608" y="1872"/>
              <a:ext cx="864" cy="24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123</a:t>
              </a:r>
            </a:p>
          </p:txBody>
        </p:sp>
        <p:sp>
          <p:nvSpPr>
            <p:cNvPr id="629799" name="Rectangle 39"/>
            <p:cNvSpPr>
              <a:spLocks noChangeArrowheads="1"/>
            </p:cNvSpPr>
            <p:nvPr/>
          </p:nvSpPr>
          <p:spPr bwMode="auto">
            <a:xfrm>
              <a:off x="4608" y="1104"/>
              <a:ext cx="864" cy="768"/>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Courier New" panose="02070309020205020404" pitchFamily="49" charset="0"/>
              </a:endParaRPr>
            </a:p>
          </p:txBody>
        </p:sp>
        <p:sp>
          <p:nvSpPr>
            <p:cNvPr id="629800" name="Rectangle 40"/>
            <p:cNvSpPr>
              <a:spLocks noChangeArrowheads="1"/>
            </p:cNvSpPr>
            <p:nvPr/>
          </p:nvSpPr>
          <p:spPr bwMode="auto">
            <a:xfrm>
              <a:off x="4608" y="3264"/>
              <a:ext cx="864" cy="240"/>
            </a:xfrm>
            <a:prstGeom prst="rect">
              <a:avLst/>
            </a:prstGeom>
            <a:solidFill>
              <a:srgbClr val="CCE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0x104</a:t>
              </a:r>
            </a:p>
          </p:txBody>
        </p:sp>
        <p:sp>
          <p:nvSpPr>
            <p:cNvPr id="629801" name="Rectangle 41"/>
            <p:cNvSpPr>
              <a:spLocks noChangeArrowheads="1"/>
            </p:cNvSpPr>
            <p:nvPr/>
          </p:nvSpPr>
          <p:spPr bwMode="auto">
            <a:xfrm>
              <a:off x="4608" y="3024"/>
              <a:ext cx="864" cy="240"/>
            </a:xfrm>
            <a:prstGeom prst="rect">
              <a:avLst/>
            </a:prstGeom>
            <a:solidFill>
              <a:srgbClr val="FFCC00"/>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sp>
          <p:nvSpPr>
            <p:cNvPr id="629802" name="Text Box 42"/>
            <p:cNvSpPr txBox="1">
              <a:spLocks noChangeArrowheads="1"/>
            </p:cNvSpPr>
            <p:nvPr/>
          </p:nvSpPr>
          <p:spPr bwMode="auto">
            <a:xfrm>
              <a:off x="4560" y="797"/>
              <a:ext cx="719" cy="2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popl %edx</a:t>
              </a:r>
            </a:p>
          </p:txBody>
        </p:sp>
        <p:sp>
          <p:nvSpPr>
            <p:cNvPr id="629803" name="Rectangle 43"/>
            <p:cNvSpPr>
              <a:spLocks noChangeArrowheads="1"/>
            </p:cNvSpPr>
            <p:nvPr/>
          </p:nvSpPr>
          <p:spPr bwMode="auto">
            <a:xfrm>
              <a:off x="4608" y="3264"/>
              <a:ext cx="864" cy="240"/>
            </a:xfrm>
            <a:prstGeom prst="rect">
              <a:avLst/>
            </a:prstGeom>
            <a:solidFill>
              <a:srgbClr val="66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0x108</a:t>
              </a:r>
            </a:p>
          </p:txBody>
        </p:sp>
        <p:sp>
          <p:nvSpPr>
            <p:cNvPr id="629804" name="Rectangle 44"/>
            <p:cNvSpPr>
              <a:spLocks noChangeArrowheads="1"/>
            </p:cNvSpPr>
            <p:nvPr/>
          </p:nvSpPr>
          <p:spPr bwMode="auto">
            <a:xfrm>
              <a:off x="4608" y="2112"/>
              <a:ext cx="864" cy="24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213</a:t>
              </a:r>
            </a:p>
          </p:txBody>
        </p:sp>
      </p:grpSp>
    </p:spTree>
    <p:extLst>
      <p:ext uri="{BB962C8B-B14F-4D97-AF65-F5344CB8AC3E}">
        <p14:creationId xmlns:p14="http://schemas.microsoft.com/office/powerpoint/2010/main" val="133500236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0786" name="Rectangle 2"/>
          <p:cNvSpPr>
            <a:spLocks noGrp="1" noChangeArrowheads="1"/>
          </p:cNvSpPr>
          <p:nvPr>
            <p:ph type="title"/>
          </p:nvPr>
        </p:nvSpPr>
        <p:spPr>
          <a:noFill/>
          <a:ln/>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53882" dir="2700000" algn="ctr" rotWithShape="0">
                    <a:srgbClr val="969696"/>
                  </a:outerShdw>
                </a:effectLst>
              </a14:hiddenEffects>
            </a:ext>
          </a:extLst>
        </p:spPr>
        <p:txBody>
          <a:bodyPr vert="horz" lIns="0" tIns="0" rIns="0" bIns="0" rtlCol="0" anchor="ctr">
            <a:normAutofit/>
          </a:bodyPr>
          <a:lstStyle/>
          <a:p>
            <a:r>
              <a:rPr lang="en-US" altLang="en-US">
                <a:solidFill>
                  <a:srgbClr val="0070C0"/>
                </a:solidFill>
              </a:rPr>
              <a:t>Procedure Control Flow</a:t>
            </a:r>
          </a:p>
        </p:txBody>
      </p:sp>
      <p:sp>
        <p:nvSpPr>
          <p:cNvPr id="630787" name="Rectangle 3"/>
          <p:cNvSpPr>
            <a:spLocks noGrp="1" noChangeArrowheads="1"/>
          </p:cNvSpPr>
          <p:nvPr>
            <p:ph idx="1"/>
          </p:nvPr>
        </p:nvSpPr>
        <p:spPr>
          <a:noFill/>
          <a:ln/>
          <a:extLst>
            <a:ext uri="{91240B29-F687-4F45-9708-019B960494DF}">
              <a14:hiddenLine xmlns:a14="http://schemas.microsoft.com/office/drawing/2010/main" w="12700">
                <a:solidFill>
                  <a:schemeClr val="tx1"/>
                </a:solidFill>
                <a:miter lim="800000"/>
                <a:headEnd/>
                <a:tailEnd/>
              </a14:hiddenLine>
            </a:ext>
          </a:extLst>
        </p:spPr>
        <p:txBody>
          <a:bodyPr vert="horz" lIns="90487" tIns="44450" rIns="90487" bIns="44450" rtlCol="0">
            <a:normAutofit/>
          </a:bodyPr>
          <a:lstStyle/>
          <a:p>
            <a:pPr marL="103188" indent="-222250">
              <a:tabLst>
                <a:tab pos="977900" algn="l"/>
                <a:tab pos="1892300" algn="l"/>
                <a:tab pos="2286000" algn="l"/>
                <a:tab pos="4064000" algn="l"/>
              </a:tabLst>
            </a:pPr>
            <a:r>
              <a:rPr lang="en-US" altLang="en-US" dirty="0"/>
              <a:t>Use stack to support procedure call and return</a:t>
            </a:r>
          </a:p>
          <a:p>
            <a:pPr marL="223838" indent="-223838">
              <a:tabLst>
                <a:tab pos="977900" algn="l"/>
                <a:tab pos="1892300" algn="l"/>
                <a:tab pos="2286000" algn="l"/>
                <a:tab pos="4064000" algn="l"/>
              </a:tabLst>
            </a:pPr>
            <a:r>
              <a:rPr lang="en-US" altLang="en-US" sz="2400" dirty="0"/>
              <a:t>Procedure call:</a:t>
            </a:r>
          </a:p>
          <a:p>
            <a:pPr marL="560388" lvl="1" indent="-222250">
              <a:buNone/>
              <a:tabLst>
                <a:tab pos="977900" algn="l"/>
                <a:tab pos="1892300" algn="l"/>
                <a:tab pos="2286000" algn="l"/>
                <a:tab pos="4064000" algn="l"/>
              </a:tabLst>
            </a:pPr>
            <a:r>
              <a:rPr lang="en-US" altLang="en-US" sz="2000" b="1" dirty="0">
                <a:latin typeface="Courier New" panose="02070309020205020404" pitchFamily="49" charset="0"/>
              </a:rPr>
              <a:t>call </a:t>
            </a:r>
            <a:r>
              <a:rPr lang="en-US" altLang="en-US" sz="2000" b="1" i="1" dirty="0">
                <a:latin typeface="Courier New" panose="02070309020205020404" pitchFamily="49" charset="0"/>
              </a:rPr>
              <a:t>label</a:t>
            </a:r>
            <a:r>
              <a:rPr lang="en-US" altLang="en-US" sz="2000" i="1" dirty="0">
                <a:latin typeface="Courier New" panose="02070309020205020404" pitchFamily="49" charset="0"/>
              </a:rPr>
              <a:t>		</a:t>
            </a:r>
            <a:r>
              <a:rPr lang="en-US" altLang="en-US" sz="2000" dirty="0"/>
              <a:t>Push return address on stack; Jump to </a:t>
            </a:r>
            <a:r>
              <a:rPr lang="en-US" altLang="en-US" sz="2000" b="1" i="1" dirty="0">
                <a:latin typeface="Courier New" panose="02070309020205020404" pitchFamily="49" charset="0"/>
              </a:rPr>
              <a:t>label</a:t>
            </a:r>
            <a:endParaRPr lang="en-US" altLang="en-US" sz="2000" b="1" dirty="0"/>
          </a:p>
          <a:p>
            <a:pPr marL="223838" indent="-223838">
              <a:tabLst>
                <a:tab pos="977900" algn="l"/>
                <a:tab pos="1892300" algn="l"/>
                <a:tab pos="2286000" algn="l"/>
                <a:tab pos="4064000" algn="l"/>
              </a:tabLst>
            </a:pPr>
            <a:r>
              <a:rPr lang="en-US" altLang="en-US" sz="2400" dirty="0"/>
              <a:t>Return address value</a:t>
            </a:r>
          </a:p>
          <a:p>
            <a:pPr marL="560388" lvl="1" indent="-222250">
              <a:tabLst>
                <a:tab pos="977900" algn="l"/>
                <a:tab pos="1892300" algn="l"/>
                <a:tab pos="2286000" algn="l"/>
                <a:tab pos="4064000" algn="l"/>
              </a:tabLst>
            </a:pPr>
            <a:r>
              <a:rPr lang="en-US" altLang="en-US" sz="2000" dirty="0"/>
              <a:t>Address of instruction beyond </a:t>
            </a:r>
            <a:r>
              <a:rPr lang="en-US" altLang="en-US" sz="2000" b="1" dirty="0">
                <a:latin typeface="Courier New" panose="02070309020205020404" pitchFamily="49" charset="0"/>
              </a:rPr>
              <a:t>call</a:t>
            </a:r>
            <a:endParaRPr lang="en-US" altLang="en-US" sz="2000" b="1" dirty="0"/>
          </a:p>
          <a:p>
            <a:pPr marL="560388" lvl="1" indent="-222250">
              <a:tabLst>
                <a:tab pos="977900" algn="l"/>
                <a:tab pos="1892300" algn="l"/>
                <a:tab pos="2286000" algn="l"/>
                <a:tab pos="4064000" algn="l"/>
              </a:tabLst>
            </a:pPr>
            <a:r>
              <a:rPr lang="en-US" altLang="en-US" sz="2000" dirty="0"/>
              <a:t>Example from disassembly</a:t>
            </a:r>
          </a:p>
          <a:p>
            <a:pPr marL="560388" lvl="1" indent="-222250">
              <a:buNone/>
              <a:tabLst>
                <a:tab pos="977900" algn="l"/>
                <a:tab pos="1892300" algn="l"/>
                <a:tab pos="2286000" algn="l"/>
                <a:tab pos="4064000" algn="l"/>
              </a:tabLst>
            </a:pPr>
            <a:r>
              <a:rPr lang="en-US" altLang="en-US" sz="2000" dirty="0">
                <a:latin typeface="Courier New" panose="02070309020205020404" pitchFamily="49" charset="0"/>
              </a:rPr>
              <a:t> </a:t>
            </a:r>
            <a:r>
              <a:rPr lang="en-US" altLang="en-US" sz="2000" b="1" dirty="0">
                <a:latin typeface="Courier New" panose="02070309020205020404" pitchFamily="49" charset="0"/>
              </a:rPr>
              <a:t>804854e:	e8 3d 06 00 00 	call   8048b90 &lt;main&gt;</a:t>
            </a:r>
          </a:p>
          <a:p>
            <a:pPr marL="560388" lvl="1" indent="-222250">
              <a:buNone/>
              <a:tabLst>
                <a:tab pos="977900" algn="l"/>
                <a:tab pos="1892300" algn="l"/>
                <a:tab pos="2286000" algn="l"/>
                <a:tab pos="4064000" algn="l"/>
              </a:tabLst>
            </a:pPr>
            <a:r>
              <a:rPr lang="en-US" altLang="en-US" sz="2000" b="1" dirty="0">
                <a:latin typeface="Courier New" panose="02070309020205020404" pitchFamily="49" charset="0"/>
              </a:rPr>
              <a:t> 8048553:	50             	</a:t>
            </a:r>
            <a:r>
              <a:rPr lang="en-US" altLang="en-US" sz="2000" b="1" dirty="0" err="1">
                <a:latin typeface="Courier New" panose="02070309020205020404" pitchFamily="49" charset="0"/>
              </a:rPr>
              <a:t>pushl</a:t>
            </a:r>
            <a:r>
              <a:rPr lang="en-US" altLang="en-US" sz="2000" b="1" dirty="0">
                <a:latin typeface="Courier New" panose="02070309020205020404" pitchFamily="49" charset="0"/>
              </a:rPr>
              <a:t>  %</a:t>
            </a:r>
            <a:r>
              <a:rPr lang="en-US" altLang="en-US" sz="2000" b="1" dirty="0" err="1">
                <a:latin typeface="Courier New" panose="02070309020205020404" pitchFamily="49" charset="0"/>
              </a:rPr>
              <a:t>eax</a:t>
            </a:r>
            <a:endParaRPr lang="en-US" altLang="en-US" sz="2000" b="1" dirty="0">
              <a:latin typeface="Courier New" panose="02070309020205020404" pitchFamily="49" charset="0"/>
            </a:endParaRPr>
          </a:p>
          <a:p>
            <a:pPr marL="839788" lvl="2" indent="-165100">
              <a:tabLst>
                <a:tab pos="977900" algn="l"/>
                <a:tab pos="1892300" algn="l"/>
                <a:tab pos="2286000" algn="l"/>
                <a:tab pos="4064000" algn="l"/>
              </a:tabLst>
            </a:pPr>
            <a:r>
              <a:rPr lang="en-US" altLang="en-US" sz="1800" b="1" dirty="0"/>
              <a:t>Return address = </a:t>
            </a:r>
            <a:r>
              <a:rPr lang="en-US" altLang="en-US" sz="1800" b="1" dirty="0">
                <a:latin typeface="Courier New" panose="02070309020205020404" pitchFamily="49" charset="0"/>
              </a:rPr>
              <a:t>0x8048553</a:t>
            </a:r>
            <a:endParaRPr lang="en-US" altLang="en-US" sz="1800" b="1" dirty="0"/>
          </a:p>
          <a:p>
            <a:pPr marL="223838" indent="-223838">
              <a:tabLst>
                <a:tab pos="977900" algn="l"/>
                <a:tab pos="1892300" algn="l"/>
                <a:tab pos="2286000" algn="l"/>
                <a:tab pos="4064000" algn="l"/>
              </a:tabLst>
            </a:pPr>
            <a:r>
              <a:rPr lang="en-US" altLang="en-US" sz="2400" dirty="0"/>
              <a:t>Procedure return:</a:t>
            </a:r>
          </a:p>
          <a:p>
            <a:pPr marL="560388" lvl="1" indent="-222250">
              <a:tabLst>
                <a:tab pos="977900" algn="l"/>
                <a:tab pos="1892300" algn="l"/>
                <a:tab pos="2286000" algn="l"/>
                <a:tab pos="4064000" algn="l"/>
              </a:tabLst>
            </a:pPr>
            <a:r>
              <a:rPr lang="en-US" altLang="en-US" sz="2000" b="1" dirty="0">
                <a:latin typeface="Courier New" panose="02070309020205020404" pitchFamily="49" charset="0"/>
              </a:rPr>
              <a:t>ret</a:t>
            </a:r>
            <a:r>
              <a:rPr lang="en-US" altLang="en-US" sz="2000" dirty="0">
                <a:latin typeface="Courier New" panose="02070309020205020404" pitchFamily="49" charset="0"/>
              </a:rPr>
              <a:t>		</a:t>
            </a:r>
            <a:r>
              <a:rPr lang="en-US" altLang="en-US" sz="2000" dirty="0"/>
              <a:t>Pop address from stack; Jump to address</a:t>
            </a:r>
            <a:endParaRPr lang="en-US" altLang="en-US" sz="2000" dirty="0">
              <a:latin typeface="Courier New" panose="02070309020205020404" pitchFamily="49" charset="0"/>
            </a:endParaRPr>
          </a:p>
        </p:txBody>
      </p:sp>
      <p:sp>
        <p:nvSpPr>
          <p:cNvPr id="4" name="Date Placeholder 3"/>
          <p:cNvSpPr>
            <a:spLocks noGrp="1"/>
          </p:cNvSpPr>
          <p:nvPr>
            <p:ph type="dt" sz="half" idx="10"/>
          </p:nvPr>
        </p:nvSpPr>
        <p:spPr/>
        <p:txBody>
          <a:bodyPr/>
          <a:lstStyle/>
          <a:p>
            <a:r>
              <a:rPr lang="en-US" altLang="en-US"/>
              <a:t>CS5250 - 2021/2022 Sem 2</a:t>
            </a:r>
          </a:p>
        </p:txBody>
      </p:sp>
      <p:sp>
        <p:nvSpPr>
          <p:cNvPr id="6" name="Slide Number Placeholder 5"/>
          <p:cNvSpPr>
            <a:spLocks noGrp="1"/>
          </p:cNvSpPr>
          <p:nvPr>
            <p:ph type="sldNum" sz="quarter" idx="12"/>
          </p:nvPr>
        </p:nvSpPr>
        <p:spPr/>
        <p:txBody>
          <a:bodyPr/>
          <a:lstStyle/>
          <a:p>
            <a:fld id="{1BEF592F-4BFF-43F0-8C12-BB981E03819C}" type="slidenum">
              <a:rPr lang="en-US" altLang="en-US"/>
              <a:pPr/>
              <a:t>88</a:t>
            </a:fld>
            <a:endParaRPr lang="en-US" altLang="en-US"/>
          </a:p>
        </p:txBody>
      </p:sp>
    </p:spTree>
    <p:extLst>
      <p:ext uri="{BB962C8B-B14F-4D97-AF65-F5344CB8AC3E}">
        <p14:creationId xmlns:p14="http://schemas.microsoft.com/office/powerpoint/2010/main" val="1731602178"/>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18" name="Rectangle 2"/>
          <p:cNvSpPr>
            <a:spLocks noGrp="1" noChangeArrowheads="1"/>
          </p:cNvSpPr>
          <p:nvPr>
            <p:ph type="title"/>
          </p:nvPr>
        </p:nvSpPr>
        <p:spPr>
          <a:noFill/>
          <a:ln/>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53882" dir="2700000" algn="ctr" rotWithShape="0">
                    <a:srgbClr val="969696"/>
                  </a:outerShdw>
                </a:effectLst>
              </a14:hiddenEffects>
            </a:ext>
          </a:extLst>
        </p:spPr>
        <p:txBody>
          <a:bodyPr vert="horz" lIns="0" tIns="0" rIns="0" bIns="0" rtlCol="0" anchor="ctr">
            <a:normAutofit/>
          </a:bodyPr>
          <a:lstStyle/>
          <a:p>
            <a:r>
              <a:rPr lang="en-US" altLang="en-US" dirty="0">
                <a:solidFill>
                  <a:srgbClr val="0070C0"/>
                </a:solidFill>
              </a:rPr>
              <a:t>IA32/Linux Stack Frame</a:t>
            </a:r>
          </a:p>
        </p:txBody>
      </p:sp>
      <p:sp>
        <p:nvSpPr>
          <p:cNvPr id="649219" name="Rectangle 3"/>
          <p:cNvSpPr>
            <a:spLocks noGrp="1" noChangeArrowheads="1"/>
          </p:cNvSpPr>
          <p:nvPr>
            <p:ph idx="1"/>
          </p:nvPr>
        </p:nvSpPr>
        <p:spPr>
          <a:noFill/>
          <a:ln/>
          <a:extLst>
            <a:ext uri="{91240B29-F687-4F45-9708-019B960494DF}">
              <a14:hiddenLine xmlns:a14="http://schemas.microsoft.com/office/drawing/2010/main" w="12700">
                <a:solidFill>
                  <a:schemeClr val="tx1"/>
                </a:solidFill>
                <a:miter lim="800000"/>
                <a:headEnd/>
                <a:tailEnd/>
              </a14:hiddenLine>
            </a:ext>
          </a:extLst>
        </p:spPr>
        <p:txBody>
          <a:bodyPr vert="horz" lIns="90487" tIns="44450" rIns="90487" bIns="44450" rtlCol="0">
            <a:normAutofit/>
          </a:bodyPr>
          <a:lstStyle/>
          <a:p>
            <a:r>
              <a:rPr lang="en-US" altLang="en-US" sz="2000"/>
              <a:t>Current Stack Frame (“Top” to Bottom)</a:t>
            </a:r>
          </a:p>
          <a:p>
            <a:pPr lvl="1"/>
            <a:r>
              <a:rPr lang="en-US" altLang="en-US" sz="1800"/>
              <a:t>Parameters for function about to call</a:t>
            </a:r>
          </a:p>
          <a:p>
            <a:pPr lvl="2"/>
            <a:r>
              <a:rPr lang="en-US" altLang="en-US" sz="1600"/>
              <a:t>“Argument build”</a:t>
            </a:r>
          </a:p>
          <a:p>
            <a:pPr lvl="1"/>
            <a:r>
              <a:rPr lang="en-US" altLang="en-US" sz="1800"/>
              <a:t>Local variables</a:t>
            </a:r>
          </a:p>
          <a:p>
            <a:pPr lvl="2"/>
            <a:r>
              <a:rPr lang="en-US" altLang="en-US" sz="1600"/>
              <a:t>If can’t keep in registers</a:t>
            </a:r>
          </a:p>
          <a:p>
            <a:pPr lvl="1"/>
            <a:r>
              <a:rPr lang="en-US" altLang="en-US" sz="1800"/>
              <a:t>Saved register context</a:t>
            </a:r>
          </a:p>
          <a:p>
            <a:pPr lvl="1"/>
            <a:r>
              <a:rPr lang="en-US" altLang="en-US" sz="1800"/>
              <a:t>Old frame pointer</a:t>
            </a:r>
          </a:p>
          <a:p>
            <a:r>
              <a:rPr lang="en-US" altLang="en-US" sz="2000"/>
              <a:t>Caller Stack Frame</a:t>
            </a:r>
          </a:p>
          <a:p>
            <a:pPr lvl="1"/>
            <a:r>
              <a:rPr lang="en-US" altLang="en-US" sz="1800"/>
              <a:t>Return address</a:t>
            </a:r>
          </a:p>
          <a:p>
            <a:pPr lvl="2"/>
            <a:r>
              <a:rPr lang="en-US" altLang="en-US" sz="1600"/>
              <a:t>Pushed by </a:t>
            </a:r>
            <a:r>
              <a:rPr lang="en-US" altLang="en-US" sz="1600">
                <a:latin typeface="Courier New" panose="02070309020205020404" pitchFamily="49" charset="0"/>
              </a:rPr>
              <a:t>call</a:t>
            </a:r>
            <a:r>
              <a:rPr lang="en-US" altLang="en-US" sz="1600"/>
              <a:t> instruction</a:t>
            </a:r>
          </a:p>
          <a:p>
            <a:pPr lvl="1"/>
            <a:r>
              <a:rPr lang="en-US" altLang="en-US" sz="1800"/>
              <a:t>Arguments for this call</a:t>
            </a:r>
          </a:p>
        </p:txBody>
      </p:sp>
      <p:sp>
        <p:nvSpPr>
          <p:cNvPr id="17" name="Date Placeholder 3"/>
          <p:cNvSpPr>
            <a:spLocks noGrp="1"/>
          </p:cNvSpPr>
          <p:nvPr>
            <p:ph type="dt" sz="half" idx="10"/>
          </p:nvPr>
        </p:nvSpPr>
        <p:spPr/>
        <p:txBody>
          <a:bodyPr/>
          <a:lstStyle/>
          <a:p>
            <a:r>
              <a:rPr lang="en-US" altLang="en-US"/>
              <a:t>CS5250 - 2021/2022 Sem 2</a:t>
            </a:r>
          </a:p>
        </p:txBody>
      </p:sp>
      <p:sp>
        <p:nvSpPr>
          <p:cNvPr id="19" name="Slide Number Placeholder 5"/>
          <p:cNvSpPr>
            <a:spLocks noGrp="1"/>
          </p:cNvSpPr>
          <p:nvPr>
            <p:ph type="sldNum" sz="quarter" idx="12"/>
          </p:nvPr>
        </p:nvSpPr>
        <p:spPr/>
        <p:txBody>
          <a:bodyPr/>
          <a:lstStyle/>
          <a:p>
            <a:fld id="{7C9A92FB-31EE-44D7-A022-F42489101542}" type="slidenum">
              <a:rPr lang="en-US" altLang="en-US"/>
              <a:pPr/>
              <a:t>89</a:t>
            </a:fld>
            <a:endParaRPr lang="en-US" altLang="en-US"/>
          </a:p>
        </p:txBody>
      </p:sp>
      <p:grpSp>
        <p:nvGrpSpPr>
          <p:cNvPr id="649232" name="Group 16"/>
          <p:cNvGrpSpPr>
            <a:grpSpLocks/>
          </p:cNvGrpSpPr>
          <p:nvPr/>
        </p:nvGrpSpPr>
        <p:grpSpPr bwMode="auto">
          <a:xfrm>
            <a:off x="6778626" y="1905000"/>
            <a:ext cx="3154363" cy="4332668"/>
            <a:chOff x="3310" y="720"/>
            <a:chExt cx="1987" cy="3219"/>
          </a:xfrm>
        </p:grpSpPr>
        <p:sp>
          <p:nvSpPr>
            <p:cNvPr id="649220" name="Line 4"/>
            <p:cNvSpPr>
              <a:spLocks noChangeShapeType="1"/>
            </p:cNvSpPr>
            <p:nvPr/>
          </p:nvSpPr>
          <p:spPr bwMode="auto">
            <a:xfrm>
              <a:off x="3840" y="3792"/>
              <a:ext cx="56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9221" name="Rectangle 5"/>
            <p:cNvSpPr>
              <a:spLocks noChangeArrowheads="1"/>
            </p:cNvSpPr>
            <p:nvPr/>
          </p:nvSpPr>
          <p:spPr bwMode="auto">
            <a:xfrm>
              <a:off x="3312" y="3552"/>
              <a:ext cx="836" cy="3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eaLnBrk="0" hangingPunct="0"/>
              <a:r>
                <a:rPr lang="en-US" altLang="en-US" sz="1400" b="1">
                  <a:latin typeface="Helvetica" panose="020B0604020202020204" pitchFamily="34" charset="0"/>
                </a:rPr>
                <a:t>Stack Pointer</a:t>
              </a:r>
            </a:p>
            <a:p>
              <a:pPr eaLnBrk="0" hangingPunct="0"/>
              <a:r>
                <a:rPr lang="en-US" altLang="en-US" sz="1400" b="1">
                  <a:latin typeface="Helvetica" panose="020B0604020202020204" pitchFamily="34" charset="0"/>
                </a:rPr>
                <a:t>(</a:t>
              </a:r>
              <a:r>
                <a:rPr lang="en-US" altLang="en-US" sz="1400" b="1">
                  <a:latin typeface="Courier New" panose="02070309020205020404" pitchFamily="49" charset="0"/>
                </a:rPr>
                <a:t>%esp</a:t>
              </a:r>
              <a:r>
                <a:rPr lang="en-US" altLang="en-US" sz="1400" b="1">
                  <a:latin typeface="Helvetica" panose="020B0604020202020204" pitchFamily="34" charset="0"/>
                </a:rPr>
                <a:t>)</a:t>
              </a:r>
            </a:p>
          </p:txBody>
        </p:sp>
        <p:sp>
          <p:nvSpPr>
            <p:cNvPr id="649222" name="Line 6"/>
            <p:cNvSpPr>
              <a:spLocks noChangeShapeType="1"/>
            </p:cNvSpPr>
            <p:nvPr/>
          </p:nvSpPr>
          <p:spPr bwMode="auto">
            <a:xfrm>
              <a:off x="3818" y="2156"/>
              <a:ext cx="60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9223" name="Rectangle 7"/>
            <p:cNvSpPr>
              <a:spLocks noChangeArrowheads="1"/>
            </p:cNvSpPr>
            <p:nvPr/>
          </p:nvSpPr>
          <p:spPr bwMode="auto">
            <a:xfrm>
              <a:off x="3310" y="1919"/>
              <a:ext cx="874" cy="3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p>
              <a:pPr eaLnBrk="0" hangingPunct="0"/>
              <a:r>
                <a:rPr lang="en-US" altLang="en-US" sz="1400" b="1">
                  <a:latin typeface="Helvetica" panose="020B0604020202020204" pitchFamily="34" charset="0"/>
                </a:rPr>
                <a:t>Frame Pointer</a:t>
              </a:r>
            </a:p>
            <a:p>
              <a:pPr eaLnBrk="0" hangingPunct="0"/>
              <a:r>
                <a:rPr lang="en-US" altLang="en-US" sz="1400" b="1">
                  <a:latin typeface="Helvetica" panose="020B0604020202020204" pitchFamily="34" charset="0"/>
                </a:rPr>
                <a:t>(</a:t>
              </a:r>
              <a:r>
                <a:rPr lang="en-US" altLang="en-US" sz="1400" b="1">
                  <a:latin typeface="Courier New" panose="02070309020205020404" pitchFamily="49" charset="0"/>
                </a:rPr>
                <a:t>%ebp</a:t>
              </a:r>
              <a:r>
                <a:rPr lang="en-US" altLang="en-US" sz="1400" b="1">
                  <a:latin typeface="Helvetica" panose="020B0604020202020204" pitchFamily="34" charset="0"/>
                </a:rPr>
                <a:t>)</a:t>
              </a:r>
            </a:p>
          </p:txBody>
        </p:sp>
        <p:sp>
          <p:nvSpPr>
            <p:cNvPr id="649224" name="Rectangle 8"/>
            <p:cNvSpPr>
              <a:spLocks noChangeArrowheads="1"/>
            </p:cNvSpPr>
            <p:nvPr/>
          </p:nvSpPr>
          <p:spPr bwMode="auto">
            <a:xfrm>
              <a:off x="4433" y="1864"/>
              <a:ext cx="856" cy="192"/>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400" b="1">
                  <a:latin typeface="Helvetica" panose="020B0604020202020204" pitchFamily="34" charset="0"/>
                </a:rPr>
                <a:t>Return Addr</a:t>
              </a:r>
            </a:p>
          </p:txBody>
        </p:sp>
        <p:sp>
          <p:nvSpPr>
            <p:cNvPr id="649225" name="Rectangle 9"/>
            <p:cNvSpPr>
              <a:spLocks noChangeArrowheads="1"/>
            </p:cNvSpPr>
            <p:nvPr/>
          </p:nvSpPr>
          <p:spPr bwMode="auto">
            <a:xfrm>
              <a:off x="4433" y="2248"/>
              <a:ext cx="864" cy="1144"/>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400" b="1">
                  <a:latin typeface="Helvetica" panose="020B0604020202020204" pitchFamily="34" charset="0"/>
                </a:rPr>
                <a:t>Saved</a:t>
              </a:r>
            </a:p>
            <a:p>
              <a:pPr algn="ctr" eaLnBrk="0" hangingPunct="0"/>
              <a:r>
                <a:rPr lang="en-US" altLang="en-US" sz="1400" b="1">
                  <a:latin typeface="Helvetica" panose="020B0604020202020204" pitchFamily="34" charset="0"/>
                </a:rPr>
                <a:t>Registers</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Local</a:t>
              </a:r>
            </a:p>
            <a:p>
              <a:pPr algn="ctr" eaLnBrk="0" hangingPunct="0"/>
              <a:r>
                <a:rPr lang="en-US" altLang="en-US" sz="1400" b="1">
                  <a:latin typeface="Helvetica" panose="020B0604020202020204" pitchFamily="34" charset="0"/>
                </a:rPr>
                <a:t>Variables</a:t>
              </a:r>
            </a:p>
          </p:txBody>
        </p:sp>
        <p:sp>
          <p:nvSpPr>
            <p:cNvPr id="649226" name="Rectangle 10"/>
            <p:cNvSpPr>
              <a:spLocks noChangeArrowheads="1"/>
            </p:cNvSpPr>
            <p:nvPr/>
          </p:nvSpPr>
          <p:spPr bwMode="auto">
            <a:xfrm>
              <a:off x="4433" y="3408"/>
              <a:ext cx="864" cy="464"/>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400" b="1">
                  <a:latin typeface="Helvetica" panose="020B0604020202020204" pitchFamily="34" charset="0"/>
                </a:rPr>
                <a:t>Argument</a:t>
              </a:r>
            </a:p>
            <a:p>
              <a:pPr algn="ctr" eaLnBrk="0" hangingPunct="0"/>
              <a:r>
                <a:rPr lang="en-US" altLang="en-US" sz="1400" b="1">
                  <a:latin typeface="Helvetica" panose="020B0604020202020204" pitchFamily="34" charset="0"/>
                </a:rPr>
                <a:t>Build</a:t>
              </a:r>
            </a:p>
          </p:txBody>
        </p:sp>
        <p:sp>
          <p:nvSpPr>
            <p:cNvPr id="649227" name="Rectangle 11"/>
            <p:cNvSpPr>
              <a:spLocks noChangeArrowheads="1"/>
            </p:cNvSpPr>
            <p:nvPr/>
          </p:nvSpPr>
          <p:spPr bwMode="auto">
            <a:xfrm>
              <a:off x="4433" y="720"/>
              <a:ext cx="864" cy="864"/>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1400" b="1">
                <a:latin typeface="Helvetica" panose="020B0604020202020204" pitchFamily="34" charset="0"/>
              </a:endParaRPr>
            </a:p>
          </p:txBody>
        </p:sp>
        <p:sp>
          <p:nvSpPr>
            <p:cNvPr id="649228" name="Rectangle 12"/>
            <p:cNvSpPr>
              <a:spLocks noChangeArrowheads="1"/>
            </p:cNvSpPr>
            <p:nvPr/>
          </p:nvSpPr>
          <p:spPr bwMode="auto">
            <a:xfrm>
              <a:off x="4425" y="2056"/>
              <a:ext cx="872" cy="192"/>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400" b="1">
                  <a:latin typeface="Helvetica" panose="020B0604020202020204" pitchFamily="34" charset="0"/>
                </a:rPr>
                <a:t>Old %ebp</a:t>
              </a:r>
            </a:p>
          </p:txBody>
        </p:sp>
        <p:sp>
          <p:nvSpPr>
            <p:cNvPr id="649229" name="Rectangle 13"/>
            <p:cNvSpPr>
              <a:spLocks noChangeArrowheads="1"/>
            </p:cNvSpPr>
            <p:nvPr/>
          </p:nvSpPr>
          <p:spPr bwMode="auto">
            <a:xfrm>
              <a:off x="4433" y="1488"/>
              <a:ext cx="856" cy="384"/>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400" b="1">
                  <a:latin typeface="Helvetica" panose="020B0604020202020204" pitchFamily="34" charset="0"/>
                </a:rPr>
                <a:t>Arguments</a:t>
              </a:r>
            </a:p>
          </p:txBody>
        </p:sp>
        <p:sp>
          <p:nvSpPr>
            <p:cNvPr id="649230" name="Rectangle 14"/>
            <p:cNvSpPr>
              <a:spLocks noChangeArrowheads="1"/>
            </p:cNvSpPr>
            <p:nvPr/>
          </p:nvSpPr>
          <p:spPr bwMode="auto">
            <a:xfrm>
              <a:off x="3696" y="1183"/>
              <a:ext cx="452" cy="3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altLang="en-US" sz="1400" b="1">
                  <a:latin typeface="Helvetica" panose="020B0604020202020204" pitchFamily="34" charset="0"/>
                </a:rPr>
                <a:t>Caller</a:t>
              </a:r>
            </a:p>
            <a:p>
              <a:pPr algn="r" eaLnBrk="0" hangingPunct="0"/>
              <a:r>
                <a:rPr lang="en-US" altLang="en-US" sz="1400" b="1">
                  <a:latin typeface="Helvetica" panose="020B0604020202020204" pitchFamily="34" charset="0"/>
                </a:rPr>
                <a:t>Frame</a:t>
              </a:r>
            </a:p>
          </p:txBody>
        </p:sp>
        <p:sp>
          <p:nvSpPr>
            <p:cNvPr id="649231" name="AutoShape 15"/>
            <p:cNvSpPr>
              <a:spLocks/>
            </p:cNvSpPr>
            <p:nvPr/>
          </p:nvSpPr>
          <p:spPr bwMode="auto">
            <a:xfrm>
              <a:off x="4224" y="720"/>
              <a:ext cx="144" cy="1296"/>
            </a:xfrm>
            <a:prstGeom prst="leftBrace">
              <a:avLst>
                <a:gd name="adj1" fmla="val 7500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4049003144"/>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solidFill>
                  <a:srgbClr val="0070C0"/>
                </a:solidFill>
              </a:rPr>
              <a:t>Intel 80286 and 80386 Processors</a:t>
            </a:r>
          </a:p>
        </p:txBody>
      </p:sp>
      <p:sp>
        <p:nvSpPr>
          <p:cNvPr id="375811" name="Rectangle 3"/>
          <p:cNvSpPr>
            <a:spLocks noGrp="1" noChangeArrowheads="1"/>
          </p:cNvSpPr>
          <p:nvPr>
            <p:ph type="body" idx="1"/>
          </p:nvPr>
        </p:nvSpPr>
        <p:spPr/>
        <p:txBody>
          <a:bodyPr>
            <a:normAutofit fontScale="85000" lnSpcReduction="10000"/>
          </a:bodyPr>
          <a:lstStyle/>
          <a:p>
            <a:pPr>
              <a:spcBef>
                <a:spcPct val="50000"/>
              </a:spcBef>
            </a:pPr>
            <a:r>
              <a:rPr lang="en-US" altLang="en-US"/>
              <a:t>80286 was introduced in 1982</a:t>
            </a:r>
          </a:p>
          <a:p>
            <a:pPr lvl="1">
              <a:spcBef>
                <a:spcPct val="50000"/>
              </a:spcBef>
            </a:pPr>
            <a:r>
              <a:rPr lang="en-US" altLang="en-US"/>
              <a:t>24-bit address bus </a:t>
            </a:r>
            <a:r>
              <a:rPr lang="en-US" altLang="en-US">
                <a:sym typeface="Symbol" panose="05050102010706020507" pitchFamily="18" charset="2"/>
              </a:rPr>
              <a:t> 2</a:t>
            </a:r>
            <a:r>
              <a:rPr lang="en-US" altLang="en-US" baseline="30000">
                <a:sym typeface="Symbol" panose="05050102010706020507" pitchFamily="18" charset="2"/>
              </a:rPr>
              <a:t>24 </a:t>
            </a:r>
            <a:r>
              <a:rPr lang="en-US" altLang="en-US">
                <a:sym typeface="Symbol" panose="05050102010706020507" pitchFamily="18" charset="2"/>
              </a:rPr>
              <a:t>bytes = </a:t>
            </a:r>
            <a:r>
              <a:rPr lang="en-US" altLang="en-US"/>
              <a:t>16 MB address space</a:t>
            </a:r>
          </a:p>
          <a:p>
            <a:pPr lvl="1">
              <a:spcBef>
                <a:spcPct val="50000"/>
              </a:spcBef>
            </a:pPr>
            <a:r>
              <a:rPr lang="en-US" altLang="en-US"/>
              <a:t>Introduced </a:t>
            </a:r>
            <a:r>
              <a:rPr lang="en-US" altLang="en-US">
                <a:solidFill>
                  <a:srgbClr val="FF0000"/>
                </a:solidFill>
              </a:rPr>
              <a:t>protected mode</a:t>
            </a:r>
          </a:p>
          <a:p>
            <a:pPr lvl="2">
              <a:spcBef>
                <a:spcPct val="50000"/>
              </a:spcBef>
            </a:pPr>
            <a:r>
              <a:rPr lang="en-US" altLang="en-US"/>
              <a:t>Segmentation in protected mode is different from the real mode</a:t>
            </a:r>
          </a:p>
          <a:p>
            <a:pPr>
              <a:spcBef>
                <a:spcPct val="50000"/>
              </a:spcBef>
            </a:pPr>
            <a:r>
              <a:rPr lang="en-US" altLang="en-US"/>
              <a:t>80386 was introduced in 1985</a:t>
            </a:r>
          </a:p>
          <a:p>
            <a:pPr lvl="1">
              <a:spcBef>
                <a:spcPct val="50000"/>
              </a:spcBef>
            </a:pPr>
            <a:r>
              <a:rPr lang="en-US" altLang="en-US"/>
              <a:t>First </a:t>
            </a:r>
            <a:r>
              <a:rPr lang="en-US" altLang="en-US">
                <a:solidFill>
                  <a:srgbClr val="FF0000"/>
                </a:solidFill>
              </a:rPr>
              <a:t>32-bit processor</a:t>
            </a:r>
            <a:r>
              <a:rPr lang="en-US" altLang="en-US"/>
              <a:t> with 32-bit general-purpose registers</a:t>
            </a:r>
          </a:p>
          <a:p>
            <a:pPr lvl="1">
              <a:spcBef>
                <a:spcPct val="50000"/>
              </a:spcBef>
            </a:pPr>
            <a:r>
              <a:rPr lang="en-US" altLang="en-US"/>
              <a:t>First processor to define the IA-32 architecture</a:t>
            </a:r>
          </a:p>
          <a:p>
            <a:pPr lvl="1">
              <a:spcBef>
                <a:spcPct val="50000"/>
              </a:spcBef>
            </a:pPr>
            <a:r>
              <a:rPr lang="en-US" altLang="en-US"/>
              <a:t>32-bit data bus and 32-bit address bus</a:t>
            </a:r>
          </a:p>
          <a:p>
            <a:pPr lvl="1">
              <a:spcBef>
                <a:spcPct val="50000"/>
              </a:spcBef>
            </a:pPr>
            <a:r>
              <a:rPr lang="en-US" altLang="en-US">
                <a:sym typeface="Symbol" panose="05050102010706020507" pitchFamily="18" charset="2"/>
              </a:rPr>
              <a:t>2</a:t>
            </a:r>
            <a:r>
              <a:rPr lang="en-US" altLang="en-US" baseline="30000">
                <a:sym typeface="Symbol" panose="05050102010706020507" pitchFamily="18" charset="2"/>
              </a:rPr>
              <a:t>32 </a:t>
            </a:r>
            <a:r>
              <a:rPr lang="en-US" altLang="en-US">
                <a:sym typeface="Symbol" panose="05050102010706020507" pitchFamily="18" charset="2"/>
              </a:rPr>
              <a:t>bytes  </a:t>
            </a:r>
            <a:r>
              <a:rPr lang="en-US" altLang="en-US"/>
              <a:t>4 GB address space</a:t>
            </a:r>
          </a:p>
          <a:p>
            <a:pPr lvl="1">
              <a:spcBef>
                <a:spcPct val="50000"/>
              </a:spcBef>
            </a:pPr>
            <a:r>
              <a:rPr lang="en-US" altLang="en-US"/>
              <a:t>Introduced </a:t>
            </a:r>
            <a:r>
              <a:rPr lang="en-US" altLang="en-US">
                <a:solidFill>
                  <a:srgbClr val="FF0000"/>
                </a:solidFill>
              </a:rPr>
              <a:t>paging</a:t>
            </a:r>
            <a:r>
              <a:rPr lang="en-US" altLang="en-US"/>
              <a:t>, </a:t>
            </a:r>
            <a:r>
              <a:rPr lang="en-US" altLang="en-US">
                <a:solidFill>
                  <a:srgbClr val="FF0000"/>
                </a:solidFill>
              </a:rPr>
              <a:t>virtual memory</a:t>
            </a:r>
            <a:r>
              <a:rPr lang="en-US" altLang="en-US"/>
              <a:t>, and the </a:t>
            </a:r>
            <a:r>
              <a:rPr lang="en-US" altLang="en-US">
                <a:solidFill>
                  <a:srgbClr val="FF0000"/>
                </a:solidFill>
              </a:rPr>
              <a:t>flat memory model</a:t>
            </a:r>
          </a:p>
          <a:p>
            <a:pPr lvl="2">
              <a:spcBef>
                <a:spcPct val="50000"/>
              </a:spcBef>
            </a:pPr>
            <a:r>
              <a:rPr lang="en-US" altLang="en-US"/>
              <a:t>Segmentation can be turned off</a:t>
            </a:r>
          </a:p>
        </p:txBody>
      </p:sp>
      <p:sp>
        <p:nvSpPr>
          <p:cNvPr id="2" name="Date Placeholder 1"/>
          <p:cNvSpPr>
            <a:spLocks noGrp="1"/>
          </p:cNvSpPr>
          <p:nvPr>
            <p:ph type="dt" sz="half" idx="10"/>
          </p:nvPr>
        </p:nvSpPr>
        <p:spPr/>
        <p:txBody>
          <a:bodyPr/>
          <a:lstStyle/>
          <a:p>
            <a:r>
              <a:rPr lang="en-US"/>
              <a:t>CS5250 - 2021/2022 Sem 2</a:t>
            </a:r>
          </a:p>
        </p:txBody>
      </p:sp>
      <p:sp>
        <p:nvSpPr>
          <p:cNvPr id="3" name="Slide Number Placeholder 2"/>
          <p:cNvSpPr>
            <a:spLocks noGrp="1"/>
          </p:cNvSpPr>
          <p:nvPr>
            <p:ph type="sldNum" sz="quarter" idx="12"/>
          </p:nvPr>
        </p:nvSpPr>
        <p:spPr/>
        <p:txBody>
          <a:bodyPr/>
          <a:lstStyle/>
          <a:p>
            <a:fld id="{C0221946-E666-429D-8E26-56511FEE7E21}" type="slidenum">
              <a:rPr lang="en-US" smtClean="0"/>
              <a:t>9</a:t>
            </a:fld>
            <a:endParaRPr lang="en-US"/>
          </a:p>
        </p:txBody>
      </p:sp>
    </p:spTree>
    <p:extLst>
      <p:ext uri="{BB962C8B-B14F-4D97-AF65-F5344CB8AC3E}">
        <p14:creationId xmlns:p14="http://schemas.microsoft.com/office/powerpoint/2010/main" val="22490598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242" name="Rectangle 2"/>
          <p:cNvSpPr>
            <a:spLocks noGrp="1" noChangeArrowheads="1"/>
          </p:cNvSpPr>
          <p:nvPr>
            <p:ph type="title"/>
          </p:nvPr>
        </p:nvSpPr>
        <p:spPr/>
        <p:txBody>
          <a:bodyPr/>
          <a:lstStyle/>
          <a:p>
            <a:r>
              <a:rPr lang="en-US" altLang="en-US" sz="3600" dirty="0">
                <a:solidFill>
                  <a:srgbClr val="0070C0"/>
                </a:solidFill>
              </a:rPr>
              <a:t>Revisiting </a:t>
            </a:r>
            <a:r>
              <a:rPr lang="en-US" altLang="en-US" sz="3600" b="1" dirty="0">
                <a:solidFill>
                  <a:srgbClr val="0070C0"/>
                </a:solidFill>
                <a:latin typeface="Courier New" panose="02070309020205020404" pitchFamily="49" charset="0"/>
              </a:rPr>
              <a:t>swap</a:t>
            </a:r>
            <a:endParaRPr lang="en-US" altLang="en-US" sz="3600" b="1" dirty="0">
              <a:solidFill>
                <a:srgbClr val="0070C0"/>
              </a:solidFill>
            </a:endParaRPr>
          </a:p>
        </p:txBody>
      </p:sp>
      <p:sp>
        <p:nvSpPr>
          <p:cNvPr id="2" name="Content Placeholder 1"/>
          <p:cNvSpPr>
            <a:spLocks noGrp="1"/>
          </p:cNvSpPr>
          <p:nvPr>
            <p:ph idx="1"/>
          </p:nvPr>
        </p:nvSpPr>
        <p:spPr/>
        <p:txBody>
          <a:bodyPr/>
          <a:lstStyle/>
          <a:p>
            <a:endParaRPr lang="en-US"/>
          </a:p>
        </p:txBody>
      </p:sp>
      <p:sp>
        <p:nvSpPr>
          <p:cNvPr id="14" name="Date Placeholder 2"/>
          <p:cNvSpPr>
            <a:spLocks noGrp="1"/>
          </p:cNvSpPr>
          <p:nvPr>
            <p:ph type="dt" sz="half" idx="10"/>
          </p:nvPr>
        </p:nvSpPr>
        <p:spPr/>
        <p:txBody>
          <a:bodyPr/>
          <a:lstStyle/>
          <a:p>
            <a:r>
              <a:rPr lang="en-US" altLang="en-US"/>
              <a:t>CS5250 - 2021/2022 Sem 2</a:t>
            </a:r>
          </a:p>
        </p:txBody>
      </p:sp>
      <p:sp>
        <p:nvSpPr>
          <p:cNvPr id="16" name="Slide Number Placeholder 4"/>
          <p:cNvSpPr>
            <a:spLocks noGrp="1"/>
          </p:cNvSpPr>
          <p:nvPr>
            <p:ph type="sldNum" sz="quarter" idx="12"/>
          </p:nvPr>
        </p:nvSpPr>
        <p:spPr/>
        <p:txBody>
          <a:bodyPr/>
          <a:lstStyle/>
          <a:p>
            <a:fld id="{53EE8890-03F0-46E2-B624-9F5C9C06535E}" type="slidenum">
              <a:rPr lang="en-US" altLang="en-US"/>
              <a:pPr/>
              <a:t>90</a:t>
            </a:fld>
            <a:endParaRPr lang="en-US" altLang="en-US"/>
          </a:p>
        </p:txBody>
      </p:sp>
      <p:sp>
        <p:nvSpPr>
          <p:cNvPr id="650243" name="Rectangle 3"/>
          <p:cNvSpPr>
            <a:spLocks noChangeArrowheads="1"/>
          </p:cNvSpPr>
          <p:nvPr/>
        </p:nvSpPr>
        <p:spPr bwMode="auto">
          <a:xfrm>
            <a:off x="1828800" y="4114801"/>
            <a:ext cx="3962400" cy="159067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void swap(int *xp, int *yp) </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t0 = *xp;</a:t>
            </a:r>
          </a:p>
          <a:p>
            <a:pPr eaLnBrk="0" hangingPunct="0"/>
            <a:r>
              <a:rPr lang="en-US" altLang="en-US" sz="1400" b="1">
                <a:latin typeface="Courier New" panose="02070309020205020404" pitchFamily="49" charset="0"/>
              </a:rPr>
              <a:t>  int t1 = *yp;</a:t>
            </a:r>
          </a:p>
          <a:p>
            <a:pPr eaLnBrk="0" hangingPunct="0"/>
            <a:r>
              <a:rPr lang="en-US" altLang="en-US" sz="1400" b="1">
                <a:latin typeface="Courier New" panose="02070309020205020404" pitchFamily="49" charset="0"/>
              </a:rPr>
              <a:t>  *xp = t1;</a:t>
            </a:r>
          </a:p>
          <a:p>
            <a:pPr eaLnBrk="0" hangingPunct="0"/>
            <a:r>
              <a:rPr lang="en-US" altLang="en-US" sz="1400" b="1">
                <a:latin typeface="Courier New" panose="02070309020205020404" pitchFamily="49" charset="0"/>
              </a:rPr>
              <a:t>  *yp = t0;</a:t>
            </a:r>
          </a:p>
          <a:p>
            <a:pPr eaLnBrk="0" hangingPunct="0"/>
            <a:r>
              <a:rPr lang="en-US" altLang="en-US" sz="1400" b="1">
                <a:latin typeface="Courier New" panose="02070309020205020404" pitchFamily="49" charset="0"/>
              </a:rPr>
              <a:t>}</a:t>
            </a:r>
          </a:p>
        </p:txBody>
      </p:sp>
      <p:sp>
        <p:nvSpPr>
          <p:cNvPr id="650244" name="Rectangle 4"/>
          <p:cNvSpPr>
            <a:spLocks noChangeArrowheads="1"/>
          </p:cNvSpPr>
          <p:nvPr/>
        </p:nvSpPr>
        <p:spPr bwMode="auto">
          <a:xfrm>
            <a:off x="1828800" y="1981201"/>
            <a:ext cx="3962400" cy="159067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int zip1 = 15213;</a:t>
            </a:r>
          </a:p>
          <a:p>
            <a:pPr eaLnBrk="0" hangingPunct="0"/>
            <a:r>
              <a:rPr lang="en-US" altLang="en-US" sz="1400" b="1">
                <a:latin typeface="Courier New" panose="02070309020205020404" pitchFamily="49" charset="0"/>
              </a:rPr>
              <a:t>int zip2 = 91125;</a:t>
            </a:r>
          </a:p>
          <a:p>
            <a:pPr eaLnBrk="0" hangingPunct="0"/>
            <a:endParaRPr lang="en-US" altLang="en-US" sz="1400" b="1">
              <a:latin typeface="Courier New" panose="02070309020205020404" pitchFamily="49" charset="0"/>
            </a:endParaRPr>
          </a:p>
          <a:p>
            <a:pPr eaLnBrk="0" hangingPunct="0"/>
            <a:r>
              <a:rPr lang="en-US" altLang="en-US" sz="1400" b="1">
                <a:latin typeface="Courier New" panose="02070309020205020404" pitchFamily="49" charset="0"/>
              </a:rPr>
              <a:t>void call_swap()</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swap(&amp;zip1, &amp;zip2);</a:t>
            </a:r>
          </a:p>
          <a:p>
            <a:pPr eaLnBrk="0" hangingPunct="0"/>
            <a:r>
              <a:rPr lang="en-US" altLang="en-US" sz="1400" b="1">
                <a:latin typeface="Courier New" panose="02070309020205020404" pitchFamily="49" charset="0"/>
              </a:rPr>
              <a:t>}</a:t>
            </a:r>
          </a:p>
        </p:txBody>
      </p:sp>
      <p:sp>
        <p:nvSpPr>
          <p:cNvPr id="650245" name="Rectangle 5"/>
          <p:cNvSpPr>
            <a:spLocks noChangeArrowheads="1"/>
          </p:cNvSpPr>
          <p:nvPr/>
        </p:nvSpPr>
        <p:spPr bwMode="auto">
          <a:xfrm>
            <a:off x="6096000" y="1905000"/>
            <a:ext cx="4267200" cy="13824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23495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call_swap:</a:t>
            </a:r>
          </a:p>
          <a:p>
            <a:pPr eaLnBrk="0" hangingPunct="0"/>
            <a:r>
              <a:rPr lang="en-US" altLang="en-US" sz="1400" b="1">
                <a:latin typeface="Courier New" panose="02070309020205020404" pitchFamily="49" charset="0"/>
              </a:rPr>
              <a:t>	• • •</a:t>
            </a:r>
          </a:p>
          <a:p>
            <a:pPr eaLnBrk="0" hangingPunct="0"/>
            <a:r>
              <a:rPr lang="en-US" altLang="en-US" sz="1400" b="1">
                <a:latin typeface="Courier New" panose="02070309020205020404" pitchFamily="49" charset="0"/>
              </a:rPr>
              <a:t>	pushl $zip2	# Global Var</a:t>
            </a:r>
          </a:p>
          <a:p>
            <a:pPr eaLnBrk="0" hangingPunct="0"/>
            <a:r>
              <a:rPr lang="en-US" altLang="en-US" sz="1400" b="1">
                <a:latin typeface="Courier New" panose="02070309020205020404" pitchFamily="49" charset="0"/>
              </a:rPr>
              <a:t>	pushl $zip1	# Global Var</a:t>
            </a:r>
          </a:p>
          <a:p>
            <a:pPr eaLnBrk="0" hangingPunct="0"/>
            <a:r>
              <a:rPr lang="en-US" altLang="en-US" sz="1400" b="1">
                <a:latin typeface="Courier New" panose="02070309020205020404" pitchFamily="49" charset="0"/>
              </a:rPr>
              <a:t>	call swap</a:t>
            </a:r>
          </a:p>
          <a:p>
            <a:pPr eaLnBrk="0" hangingPunct="0"/>
            <a:r>
              <a:rPr lang="en-US" altLang="en-US" sz="1400" b="1">
                <a:latin typeface="Courier New" panose="02070309020205020404" pitchFamily="49" charset="0"/>
              </a:rPr>
              <a:t>	• • •</a:t>
            </a:r>
          </a:p>
        </p:txBody>
      </p:sp>
      <p:sp>
        <p:nvSpPr>
          <p:cNvPr id="650246" name="Rectangle 6"/>
          <p:cNvSpPr>
            <a:spLocks noChangeArrowheads="1"/>
          </p:cNvSpPr>
          <p:nvPr/>
        </p:nvSpPr>
        <p:spPr bwMode="auto">
          <a:xfrm>
            <a:off x="7391400" y="4876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0247" name="Rectangle 7"/>
          <p:cNvSpPr>
            <a:spLocks noChangeArrowheads="1"/>
          </p:cNvSpPr>
          <p:nvPr/>
        </p:nvSpPr>
        <p:spPr bwMode="auto">
          <a:xfrm>
            <a:off x="7391400" y="5257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0248" name="Rectangle 8"/>
          <p:cNvSpPr>
            <a:spLocks noChangeArrowheads="1"/>
          </p:cNvSpPr>
          <p:nvPr/>
        </p:nvSpPr>
        <p:spPr bwMode="auto">
          <a:xfrm>
            <a:off x="7391400" y="5638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0249" name="Line 9"/>
          <p:cNvSpPr>
            <a:spLocks noChangeShapeType="1"/>
          </p:cNvSpPr>
          <p:nvPr/>
        </p:nvSpPr>
        <p:spPr bwMode="auto">
          <a:xfrm flipH="1">
            <a:off x="8474075" y="58102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0250" name="Text Box 10"/>
          <p:cNvSpPr txBox="1">
            <a:spLocks noChangeArrowheads="1"/>
          </p:cNvSpPr>
          <p:nvPr/>
        </p:nvSpPr>
        <p:spPr bwMode="auto">
          <a:xfrm>
            <a:off x="9067800" y="56848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0251" name="Text Box 11"/>
          <p:cNvSpPr txBox="1">
            <a:spLocks noChangeArrowheads="1"/>
          </p:cNvSpPr>
          <p:nvPr/>
        </p:nvSpPr>
        <p:spPr bwMode="auto">
          <a:xfrm>
            <a:off x="8839200" y="3808413"/>
            <a:ext cx="12255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Resulting</a:t>
            </a:r>
          </a:p>
          <a:p>
            <a:pPr eaLnBrk="0" hangingPunct="0"/>
            <a:r>
              <a:rPr lang="en-US" altLang="en-US" b="1">
                <a:latin typeface="Helvetica" panose="020B0604020202020204" pitchFamily="34" charset="0"/>
              </a:rPr>
              <a:t>Stack</a:t>
            </a:r>
          </a:p>
        </p:txBody>
      </p:sp>
      <p:sp>
        <p:nvSpPr>
          <p:cNvPr id="650252" name="Rectangle 12"/>
          <p:cNvSpPr>
            <a:spLocks noChangeArrowheads="1"/>
          </p:cNvSpPr>
          <p:nvPr/>
        </p:nvSpPr>
        <p:spPr bwMode="auto">
          <a:xfrm>
            <a:off x="7391400" y="34290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0253" name="Text Box 13"/>
          <p:cNvSpPr txBox="1">
            <a:spLocks noChangeArrowheads="1"/>
          </p:cNvSpPr>
          <p:nvPr/>
        </p:nvSpPr>
        <p:spPr bwMode="auto">
          <a:xfrm>
            <a:off x="6460281" y="1468438"/>
            <a:ext cx="3359253" cy="3416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tx2"/>
                </a:solidFill>
                <a:miter lim="800000"/>
                <a:headEnd/>
                <a:tailEnd type="none" w="sm" len="sm"/>
              </a14:hiddenLine>
            </a:ext>
            <a:ext uri="{AF507438-7753-43E0-B8FC-AC1667EBCBE1}">
              <a14:hiddenEffects xmlns:a14="http://schemas.microsoft.com/office/drawing/2010/main">
                <a:effectLst>
                  <a:outerShdw dist="17961" dir="2700000" algn="ctr" rotWithShape="0">
                    <a:schemeClr val="tx2"/>
                  </a:outerShdw>
                </a:effectLst>
              </a14:hiddenEffects>
            </a:ext>
          </a:extLst>
        </p:spPr>
        <p:txBody>
          <a:bodyPr wrap="none" lIns="45720" rIns="45720">
            <a:spAutoFit/>
          </a:bodyPr>
          <a:lstStyle/>
          <a:p>
            <a:pPr algn="ctr" eaLnBrk="0" hangingPunct="0">
              <a:lnSpc>
                <a:spcPct val="90000"/>
              </a:lnSpc>
            </a:pPr>
            <a:r>
              <a:rPr lang="en-US" altLang="en-US" b="1">
                <a:latin typeface="Helvetica" panose="020B0604020202020204" pitchFamily="34" charset="0"/>
              </a:rPr>
              <a:t>Calling </a:t>
            </a:r>
            <a:r>
              <a:rPr lang="en-US" altLang="en-US" b="1">
                <a:latin typeface="Courier New" panose="02070309020205020404" pitchFamily="49" charset="0"/>
              </a:rPr>
              <a:t>swap</a:t>
            </a:r>
            <a:r>
              <a:rPr lang="en-US" altLang="en-US" b="1">
                <a:latin typeface="Helvetica" panose="020B0604020202020204" pitchFamily="34" charset="0"/>
              </a:rPr>
              <a:t> from </a:t>
            </a:r>
            <a:r>
              <a:rPr lang="en-US" altLang="en-US" b="1">
                <a:latin typeface="Courier New" panose="02070309020205020404" pitchFamily="49" charset="0"/>
              </a:rPr>
              <a:t>call_swap</a:t>
            </a:r>
          </a:p>
        </p:txBody>
      </p:sp>
    </p:spTree>
    <p:extLst>
      <p:ext uri="{BB962C8B-B14F-4D97-AF65-F5344CB8AC3E}">
        <p14:creationId xmlns:p14="http://schemas.microsoft.com/office/powerpoint/2010/main" val="32598839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2"/>
          <p:cNvSpPr>
            <a:spLocks noGrp="1" noChangeArrowheads="1"/>
          </p:cNvSpPr>
          <p:nvPr>
            <p:ph type="title"/>
          </p:nvPr>
        </p:nvSpPr>
        <p:spPr/>
        <p:txBody>
          <a:bodyPr/>
          <a:lstStyle/>
          <a:p>
            <a:r>
              <a:rPr lang="en-US" altLang="en-US" sz="3600" dirty="0">
                <a:solidFill>
                  <a:srgbClr val="0070C0"/>
                </a:solidFill>
              </a:rPr>
              <a:t>Revisiting </a:t>
            </a:r>
            <a:r>
              <a:rPr lang="en-US" altLang="en-US" sz="3600" b="1" dirty="0">
                <a:solidFill>
                  <a:srgbClr val="0070C0"/>
                </a:solidFill>
                <a:latin typeface="Courier New" panose="02070309020205020404" pitchFamily="49" charset="0"/>
              </a:rPr>
              <a:t>swap</a:t>
            </a:r>
            <a:endParaRPr lang="en-US" altLang="en-US" sz="3600" b="1" dirty="0">
              <a:solidFill>
                <a:srgbClr val="0070C0"/>
              </a:solidFill>
            </a:endParaRPr>
          </a:p>
        </p:txBody>
      </p:sp>
      <p:sp>
        <p:nvSpPr>
          <p:cNvPr id="2" name="Content Placeholder 1"/>
          <p:cNvSpPr>
            <a:spLocks noGrp="1"/>
          </p:cNvSpPr>
          <p:nvPr>
            <p:ph idx="1"/>
          </p:nvPr>
        </p:nvSpPr>
        <p:spPr/>
        <p:txBody>
          <a:bodyPr/>
          <a:lstStyle/>
          <a:p>
            <a:endParaRPr lang="en-US"/>
          </a:p>
        </p:txBody>
      </p:sp>
      <p:sp>
        <p:nvSpPr>
          <p:cNvPr id="11" name="Date Placeholder 2"/>
          <p:cNvSpPr>
            <a:spLocks noGrp="1"/>
          </p:cNvSpPr>
          <p:nvPr>
            <p:ph type="dt" sz="half" idx="10"/>
          </p:nvPr>
        </p:nvSpPr>
        <p:spPr/>
        <p:txBody>
          <a:bodyPr/>
          <a:lstStyle/>
          <a:p>
            <a:r>
              <a:rPr lang="en-US" altLang="en-US"/>
              <a:t>CS5250 - 2021/2022 Sem 2</a:t>
            </a:r>
          </a:p>
        </p:txBody>
      </p:sp>
      <p:sp>
        <p:nvSpPr>
          <p:cNvPr id="13" name="Slide Number Placeholder 4"/>
          <p:cNvSpPr>
            <a:spLocks noGrp="1"/>
          </p:cNvSpPr>
          <p:nvPr>
            <p:ph type="sldNum" sz="quarter" idx="12"/>
          </p:nvPr>
        </p:nvSpPr>
        <p:spPr/>
        <p:txBody>
          <a:bodyPr/>
          <a:lstStyle/>
          <a:p>
            <a:fld id="{07FF67EB-F3B0-4C5A-A846-31BFDD53046E}" type="slidenum">
              <a:rPr lang="en-US" altLang="en-US"/>
              <a:pPr/>
              <a:t>91</a:t>
            </a:fld>
            <a:endParaRPr lang="en-US" altLang="en-US"/>
          </a:p>
        </p:txBody>
      </p:sp>
      <p:sp>
        <p:nvSpPr>
          <p:cNvPr id="651267" name="Rectangle 3"/>
          <p:cNvSpPr>
            <a:spLocks noChangeArrowheads="1"/>
          </p:cNvSpPr>
          <p:nvPr/>
        </p:nvSpPr>
        <p:spPr bwMode="auto">
          <a:xfrm>
            <a:off x="1828800" y="2057401"/>
            <a:ext cx="3962400" cy="159067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void swap(int *xp, int *yp) </a:t>
            </a:r>
          </a:p>
          <a:p>
            <a:pPr eaLnBrk="0" hangingPunct="0"/>
            <a:r>
              <a:rPr lang="en-US" altLang="en-US" sz="1400" b="1">
                <a:latin typeface="Courier New" panose="02070309020205020404" pitchFamily="49" charset="0"/>
              </a:rPr>
              <a:t>{</a:t>
            </a:r>
          </a:p>
          <a:p>
            <a:pPr eaLnBrk="0" hangingPunct="0"/>
            <a:r>
              <a:rPr lang="en-US" altLang="en-US" sz="1400" b="1">
                <a:latin typeface="Courier New" panose="02070309020205020404" pitchFamily="49" charset="0"/>
              </a:rPr>
              <a:t>  int t0 = *xp;</a:t>
            </a:r>
          </a:p>
          <a:p>
            <a:pPr eaLnBrk="0" hangingPunct="0"/>
            <a:r>
              <a:rPr lang="en-US" altLang="en-US" sz="1400" b="1">
                <a:latin typeface="Courier New" panose="02070309020205020404" pitchFamily="49" charset="0"/>
              </a:rPr>
              <a:t>  int t1 = *yp;</a:t>
            </a:r>
          </a:p>
          <a:p>
            <a:pPr eaLnBrk="0" hangingPunct="0"/>
            <a:r>
              <a:rPr lang="en-US" altLang="en-US" sz="1400" b="1">
                <a:latin typeface="Courier New" panose="02070309020205020404" pitchFamily="49" charset="0"/>
              </a:rPr>
              <a:t>  *xp = t1;</a:t>
            </a:r>
          </a:p>
          <a:p>
            <a:pPr eaLnBrk="0" hangingPunct="0"/>
            <a:r>
              <a:rPr lang="en-US" altLang="en-US" sz="1400" b="1">
                <a:latin typeface="Courier New" panose="02070309020205020404" pitchFamily="49" charset="0"/>
              </a:rPr>
              <a:t>  *yp = t0;</a:t>
            </a:r>
          </a:p>
          <a:p>
            <a:pPr eaLnBrk="0" hangingPunct="0"/>
            <a:r>
              <a:rPr lang="en-US" altLang="en-US" sz="1400" b="1">
                <a:latin typeface="Courier New" panose="02070309020205020404" pitchFamily="49" charset="0"/>
              </a:rPr>
              <a:t>}</a:t>
            </a:r>
          </a:p>
        </p:txBody>
      </p:sp>
      <p:sp>
        <p:nvSpPr>
          <p:cNvPr id="651268" name="Rectangle 4"/>
          <p:cNvSpPr>
            <a:spLocks noChangeArrowheads="1"/>
          </p:cNvSpPr>
          <p:nvPr/>
        </p:nvSpPr>
        <p:spPr bwMode="auto">
          <a:xfrm>
            <a:off x="6248400" y="1981200"/>
            <a:ext cx="2819400" cy="3536866"/>
          </a:xfrm>
          <a:prstGeom prst="rect">
            <a:avLst/>
          </a:prstGeom>
          <a:solidFill>
            <a:schemeClr val="accent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swap:</a:t>
            </a:r>
          </a:p>
          <a:p>
            <a:pPr eaLnBrk="0" hangingPunct="0"/>
            <a:r>
              <a:rPr lang="en-US" altLang="en-US" sz="1400" b="1">
                <a:latin typeface="Courier New" panose="02070309020205020404" pitchFamily="49" charset="0"/>
              </a:rPr>
              <a:t>	pushl %ebp</a:t>
            </a:r>
          </a:p>
          <a:p>
            <a:pPr eaLnBrk="0" hangingPunct="0"/>
            <a:r>
              <a:rPr lang="en-US" altLang="en-US" sz="1400" b="1">
                <a:latin typeface="Courier New" panose="02070309020205020404" pitchFamily="49" charset="0"/>
              </a:rPr>
              <a:t>	movl %esp,%ebp</a:t>
            </a:r>
          </a:p>
          <a:p>
            <a:pPr eaLnBrk="0" hangingPunct="0"/>
            <a:r>
              <a:rPr lang="en-US" altLang="en-US" sz="1400" b="1">
                <a:latin typeface="Courier New" panose="02070309020205020404" pitchFamily="49" charset="0"/>
              </a:rPr>
              <a:t>	pushl %ebx</a:t>
            </a:r>
          </a:p>
          <a:p>
            <a:pPr eaLnBrk="0" hangingPunct="0"/>
            <a:r>
              <a:rPr lang="en-US" altLang="en-US" sz="1400" b="1">
                <a:latin typeface="Courier New" panose="02070309020205020404" pitchFamily="49" charset="0"/>
              </a:rPr>
              <a:t>	</a:t>
            </a:r>
          </a:p>
          <a:p>
            <a:pPr eaLnBrk="0" hangingPunct="0"/>
            <a:r>
              <a:rPr lang="en-US" altLang="en-US" sz="1400" b="1">
                <a:latin typeface="Courier New" panose="02070309020205020404" pitchFamily="49" charset="0"/>
              </a:rPr>
              <a:t>	movl 12(%ebp),%ecx</a:t>
            </a:r>
          </a:p>
          <a:p>
            <a:pPr eaLnBrk="0" hangingPunct="0"/>
            <a:r>
              <a:rPr lang="en-US" altLang="en-US" sz="1400" b="1">
                <a:latin typeface="Courier New" panose="02070309020205020404" pitchFamily="49" charset="0"/>
              </a:rPr>
              <a:t>	movl 8(%ebp),%edx</a:t>
            </a:r>
          </a:p>
          <a:p>
            <a:pPr eaLnBrk="0" hangingPunct="0"/>
            <a:r>
              <a:rPr lang="en-US" altLang="en-US" sz="1400" b="1">
                <a:latin typeface="Courier New" panose="02070309020205020404" pitchFamily="49" charset="0"/>
              </a:rPr>
              <a:t>	movl (%ecx),%eax</a:t>
            </a:r>
          </a:p>
          <a:p>
            <a:pPr eaLnBrk="0" hangingPunct="0"/>
            <a:r>
              <a:rPr lang="en-US" altLang="en-US" sz="1400" b="1">
                <a:latin typeface="Courier New" panose="02070309020205020404" pitchFamily="49" charset="0"/>
              </a:rPr>
              <a:t>	movl (%edx),%ebx</a:t>
            </a:r>
          </a:p>
          <a:p>
            <a:pPr eaLnBrk="0" hangingPunct="0"/>
            <a:r>
              <a:rPr lang="en-US" altLang="en-US" sz="1400" b="1">
                <a:latin typeface="Courier New" panose="02070309020205020404" pitchFamily="49" charset="0"/>
              </a:rPr>
              <a:t>	movl %eax,(%edx)</a:t>
            </a:r>
          </a:p>
          <a:p>
            <a:pPr eaLnBrk="0" hangingPunct="0"/>
            <a:r>
              <a:rPr lang="en-US" altLang="en-US" sz="1400" b="1">
                <a:latin typeface="Courier New" panose="02070309020205020404" pitchFamily="49" charset="0"/>
              </a:rPr>
              <a:t>	movl %ebx,(%ecx)</a:t>
            </a:r>
          </a:p>
          <a:p>
            <a:pPr eaLnBrk="0" hangingPunct="0"/>
            <a:endParaRPr lang="en-US" altLang="en-US" sz="1400" b="1">
              <a:latin typeface="Courier New" panose="02070309020205020404" pitchFamily="49" charset="0"/>
            </a:endParaRPr>
          </a:p>
          <a:p>
            <a:pPr eaLnBrk="0" hangingPunct="0"/>
            <a:r>
              <a:rPr lang="en-US" altLang="en-US" sz="1400" b="1">
                <a:latin typeface="Courier New" panose="02070309020205020404" pitchFamily="49" charset="0"/>
              </a:rPr>
              <a:t>	movl -4(%ebp),%ebx</a:t>
            </a:r>
          </a:p>
          <a:p>
            <a:pPr eaLnBrk="0" hangingPunct="0"/>
            <a:r>
              <a:rPr lang="en-US" altLang="en-US" sz="1400" b="1">
                <a:latin typeface="Courier New" panose="02070309020205020404" pitchFamily="49" charset="0"/>
              </a:rPr>
              <a:t>	movl %ebp,%esp</a:t>
            </a:r>
          </a:p>
          <a:p>
            <a:pPr eaLnBrk="0" hangingPunct="0"/>
            <a:r>
              <a:rPr lang="en-US" altLang="en-US" sz="1400" b="1">
                <a:latin typeface="Courier New" panose="02070309020205020404" pitchFamily="49" charset="0"/>
              </a:rPr>
              <a:t>	popl %ebp</a:t>
            </a:r>
          </a:p>
          <a:p>
            <a:pPr eaLnBrk="0" hangingPunct="0"/>
            <a:r>
              <a:rPr lang="en-US" altLang="en-US" sz="1400" b="1">
                <a:latin typeface="Courier New" panose="02070309020205020404" pitchFamily="49" charset="0"/>
              </a:rPr>
              <a:t>	ret</a:t>
            </a:r>
          </a:p>
        </p:txBody>
      </p:sp>
      <p:sp>
        <p:nvSpPr>
          <p:cNvPr id="651269" name="AutoShape 5"/>
          <p:cNvSpPr>
            <a:spLocks/>
          </p:cNvSpPr>
          <p:nvPr/>
        </p:nvSpPr>
        <p:spPr bwMode="auto">
          <a:xfrm>
            <a:off x="9220200" y="3124200"/>
            <a:ext cx="228600" cy="1219200"/>
          </a:xfrm>
          <a:prstGeom prst="rightBrace">
            <a:avLst>
              <a:gd name="adj1" fmla="val 44444"/>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1270" name="Text Box 6"/>
          <p:cNvSpPr txBox="1">
            <a:spLocks noChangeArrowheads="1"/>
          </p:cNvSpPr>
          <p:nvPr/>
        </p:nvSpPr>
        <p:spPr bwMode="auto">
          <a:xfrm>
            <a:off x="9525000" y="3581401"/>
            <a:ext cx="631904" cy="30777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Body</a:t>
            </a:r>
          </a:p>
        </p:txBody>
      </p:sp>
      <p:sp>
        <p:nvSpPr>
          <p:cNvPr id="651271" name="AutoShape 7"/>
          <p:cNvSpPr>
            <a:spLocks/>
          </p:cNvSpPr>
          <p:nvPr/>
        </p:nvSpPr>
        <p:spPr bwMode="auto">
          <a:xfrm>
            <a:off x="9220200" y="2209800"/>
            <a:ext cx="228600" cy="685800"/>
          </a:xfrm>
          <a:prstGeom prst="rightBrace">
            <a:avLst>
              <a:gd name="adj1" fmla="val 2500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1272" name="Text Box 8"/>
          <p:cNvSpPr txBox="1">
            <a:spLocks noChangeArrowheads="1"/>
          </p:cNvSpPr>
          <p:nvPr/>
        </p:nvSpPr>
        <p:spPr bwMode="auto">
          <a:xfrm>
            <a:off x="9525000" y="2286000"/>
            <a:ext cx="463588"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Set</a:t>
            </a:r>
          </a:p>
          <a:p>
            <a:pPr eaLnBrk="0" hangingPunct="0"/>
            <a:r>
              <a:rPr lang="en-US" altLang="en-US" sz="1400" b="1">
                <a:latin typeface="Helvetica" panose="020B0604020202020204" pitchFamily="34" charset="0"/>
              </a:rPr>
              <a:t>Up</a:t>
            </a:r>
          </a:p>
        </p:txBody>
      </p:sp>
      <p:sp>
        <p:nvSpPr>
          <p:cNvPr id="651273" name="AutoShape 9"/>
          <p:cNvSpPr>
            <a:spLocks/>
          </p:cNvSpPr>
          <p:nvPr/>
        </p:nvSpPr>
        <p:spPr bwMode="auto">
          <a:xfrm>
            <a:off x="9220200" y="4648200"/>
            <a:ext cx="228600" cy="762000"/>
          </a:xfrm>
          <a:prstGeom prst="rightBrace">
            <a:avLst>
              <a:gd name="adj1" fmla="val 27778"/>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1274" name="Text Box 10"/>
          <p:cNvSpPr txBox="1">
            <a:spLocks noChangeArrowheads="1"/>
          </p:cNvSpPr>
          <p:nvPr/>
        </p:nvSpPr>
        <p:spPr bwMode="auto">
          <a:xfrm>
            <a:off x="9525000" y="4775200"/>
            <a:ext cx="70485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Finish</a:t>
            </a:r>
          </a:p>
        </p:txBody>
      </p:sp>
    </p:spTree>
    <p:extLst>
      <p:ext uri="{BB962C8B-B14F-4D97-AF65-F5344CB8AC3E}">
        <p14:creationId xmlns:p14="http://schemas.microsoft.com/office/powerpoint/2010/main" val="3495132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290" name="Rectangle 2"/>
          <p:cNvSpPr>
            <a:spLocks noGrp="1" noChangeArrowheads="1"/>
          </p:cNvSpPr>
          <p:nvPr>
            <p:ph type="title"/>
          </p:nvPr>
        </p:nvSpPr>
        <p:spPr/>
        <p:txBody>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Setup #1</a:t>
            </a:r>
          </a:p>
        </p:txBody>
      </p:sp>
      <p:sp>
        <p:nvSpPr>
          <p:cNvPr id="2" name="Content Placeholder 1"/>
          <p:cNvSpPr>
            <a:spLocks noGrp="1"/>
          </p:cNvSpPr>
          <p:nvPr>
            <p:ph idx="1"/>
          </p:nvPr>
        </p:nvSpPr>
        <p:spPr/>
        <p:txBody>
          <a:bodyPr/>
          <a:lstStyle/>
          <a:p>
            <a:endParaRPr lang="en-US"/>
          </a:p>
        </p:txBody>
      </p:sp>
      <p:sp>
        <p:nvSpPr>
          <p:cNvPr id="25" name="Date Placeholder 2"/>
          <p:cNvSpPr>
            <a:spLocks noGrp="1"/>
          </p:cNvSpPr>
          <p:nvPr>
            <p:ph type="dt" sz="half" idx="10"/>
          </p:nvPr>
        </p:nvSpPr>
        <p:spPr/>
        <p:txBody>
          <a:bodyPr/>
          <a:lstStyle/>
          <a:p>
            <a:r>
              <a:rPr lang="en-US" altLang="en-US"/>
              <a:t>CS5250 - 2021/2022 Sem 2</a:t>
            </a:r>
          </a:p>
        </p:txBody>
      </p:sp>
      <p:sp>
        <p:nvSpPr>
          <p:cNvPr id="27" name="Slide Number Placeholder 4"/>
          <p:cNvSpPr>
            <a:spLocks noGrp="1"/>
          </p:cNvSpPr>
          <p:nvPr>
            <p:ph type="sldNum" sz="quarter" idx="12"/>
          </p:nvPr>
        </p:nvSpPr>
        <p:spPr/>
        <p:txBody>
          <a:bodyPr/>
          <a:lstStyle/>
          <a:p>
            <a:fld id="{7DB3C0BD-E081-4EE0-B510-39F46BCD54DE}" type="slidenum">
              <a:rPr lang="en-US" altLang="en-US"/>
              <a:pPr/>
              <a:t>92</a:t>
            </a:fld>
            <a:endParaRPr lang="en-US" altLang="en-US"/>
          </a:p>
        </p:txBody>
      </p:sp>
      <p:sp>
        <p:nvSpPr>
          <p:cNvPr id="652291" name="Rectangle 3"/>
          <p:cNvSpPr>
            <a:spLocks noChangeArrowheads="1"/>
          </p:cNvSpPr>
          <p:nvPr/>
        </p:nvSpPr>
        <p:spPr bwMode="auto">
          <a:xfrm>
            <a:off x="4572000" y="5181601"/>
            <a:ext cx="2590800" cy="994631"/>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swap:</a:t>
            </a:r>
          </a:p>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pushl %ebp</a:t>
            </a:r>
          </a:p>
          <a:p>
            <a:pPr eaLnBrk="0" hangingPunct="0"/>
            <a:r>
              <a:rPr lang="en-US" altLang="en-US" sz="1400" b="1">
                <a:latin typeface="Courier New" panose="02070309020205020404" pitchFamily="49" charset="0"/>
              </a:rPr>
              <a:t>	movl %esp,%ebp</a:t>
            </a:r>
          </a:p>
          <a:p>
            <a:pPr eaLnBrk="0" hangingPunct="0"/>
            <a:r>
              <a:rPr lang="en-US" altLang="en-US" sz="1400" b="1">
                <a:latin typeface="Courier New" panose="02070309020205020404" pitchFamily="49" charset="0"/>
              </a:rPr>
              <a:t>	pushl %ebx</a:t>
            </a:r>
          </a:p>
        </p:txBody>
      </p:sp>
      <p:sp>
        <p:nvSpPr>
          <p:cNvPr id="652292" name="Text Box 4"/>
          <p:cNvSpPr txBox="1">
            <a:spLocks noChangeArrowheads="1"/>
          </p:cNvSpPr>
          <p:nvPr/>
        </p:nvSpPr>
        <p:spPr bwMode="auto">
          <a:xfrm>
            <a:off x="7467601" y="1549400"/>
            <a:ext cx="2041525"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US" altLang="en-US" b="1">
                <a:latin typeface="Helvetica" panose="020B0604020202020204" pitchFamily="34" charset="0"/>
              </a:rPr>
              <a:t>Resulting</a:t>
            </a:r>
          </a:p>
          <a:p>
            <a:pPr eaLnBrk="0" hangingPunct="0"/>
            <a:r>
              <a:rPr lang="en-US" altLang="en-US" b="1">
                <a:latin typeface="Helvetica" panose="020B0604020202020204" pitchFamily="34" charset="0"/>
              </a:rPr>
              <a:t>Stack</a:t>
            </a:r>
          </a:p>
        </p:txBody>
      </p:sp>
      <p:sp>
        <p:nvSpPr>
          <p:cNvPr id="652293" name="Rectangle 5"/>
          <p:cNvSpPr>
            <a:spLocks noChangeArrowheads="1"/>
          </p:cNvSpPr>
          <p:nvPr/>
        </p:nvSpPr>
        <p:spPr bwMode="auto">
          <a:xfrm>
            <a:off x="2362200" y="39624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2294" name="Rectangle 6"/>
          <p:cNvSpPr>
            <a:spLocks noChangeArrowheads="1"/>
          </p:cNvSpPr>
          <p:nvPr/>
        </p:nvSpPr>
        <p:spPr bwMode="auto">
          <a:xfrm>
            <a:off x="2362200" y="43434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2295" name="Rectangle 7"/>
          <p:cNvSpPr>
            <a:spLocks noChangeArrowheads="1"/>
          </p:cNvSpPr>
          <p:nvPr/>
        </p:nvSpPr>
        <p:spPr bwMode="auto">
          <a:xfrm>
            <a:off x="2362200" y="47244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2296" name="Line 8"/>
          <p:cNvSpPr>
            <a:spLocks noChangeShapeType="1"/>
          </p:cNvSpPr>
          <p:nvPr/>
        </p:nvSpPr>
        <p:spPr bwMode="auto">
          <a:xfrm flipH="1">
            <a:off x="3444875" y="48958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2297" name="Text Box 9"/>
          <p:cNvSpPr txBox="1">
            <a:spLocks noChangeArrowheads="1"/>
          </p:cNvSpPr>
          <p:nvPr/>
        </p:nvSpPr>
        <p:spPr bwMode="auto">
          <a:xfrm>
            <a:off x="4038600" y="47704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2298" name="Text Box 10"/>
          <p:cNvSpPr txBox="1">
            <a:spLocks noChangeArrowheads="1"/>
          </p:cNvSpPr>
          <p:nvPr/>
        </p:nvSpPr>
        <p:spPr bwMode="auto">
          <a:xfrm>
            <a:off x="2133600" y="1751013"/>
            <a:ext cx="11112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Entering</a:t>
            </a:r>
          </a:p>
          <a:p>
            <a:pPr eaLnBrk="0" hangingPunct="0"/>
            <a:r>
              <a:rPr lang="en-US" altLang="en-US" b="1">
                <a:latin typeface="Helvetica" panose="020B0604020202020204" pitchFamily="34" charset="0"/>
              </a:rPr>
              <a:t>Stack</a:t>
            </a:r>
          </a:p>
        </p:txBody>
      </p:sp>
      <p:sp>
        <p:nvSpPr>
          <p:cNvPr id="652299" name="Rectangle 11"/>
          <p:cNvSpPr>
            <a:spLocks noChangeArrowheads="1"/>
          </p:cNvSpPr>
          <p:nvPr/>
        </p:nvSpPr>
        <p:spPr bwMode="auto">
          <a:xfrm>
            <a:off x="2362200" y="25146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2300" name="Line 12"/>
          <p:cNvSpPr>
            <a:spLocks noChangeShapeType="1"/>
          </p:cNvSpPr>
          <p:nvPr/>
        </p:nvSpPr>
        <p:spPr bwMode="auto">
          <a:xfrm flipH="1">
            <a:off x="3429000" y="26670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2301" name="Text Box 13"/>
          <p:cNvSpPr txBox="1">
            <a:spLocks noChangeArrowheads="1"/>
          </p:cNvSpPr>
          <p:nvPr/>
        </p:nvSpPr>
        <p:spPr bwMode="auto">
          <a:xfrm>
            <a:off x="4022725" y="25415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grpSp>
        <p:nvGrpSpPr>
          <p:cNvPr id="652302" name="Group 14"/>
          <p:cNvGrpSpPr>
            <a:grpSpLocks/>
          </p:cNvGrpSpPr>
          <p:nvPr/>
        </p:nvGrpSpPr>
        <p:grpSpPr bwMode="auto">
          <a:xfrm>
            <a:off x="7467601" y="2514600"/>
            <a:ext cx="2257425" cy="2971800"/>
            <a:chOff x="3792" y="1152"/>
            <a:chExt cx="1422" cy="1872"/>
          </a:xfrm>
        </p:grpSpPr>
        <p:sp>
          <p:nvSpPr>
            <p:cNvPr id="652303" name="Rectangle 15"/>
            <p:cNvSpPr>
              <a:spLocks noChangeArrowheads="1"/>
            </p:cNvSpPr>
            <p:nvPr/>
          </p:nvSpPr>
          <p:spPr bwMode="auto">
            <a:xfrm>
              <a:off x="3792" y="2064"/>
              <a:ext cx="672" cy="24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2304" name="Rectangle 16"/>
            <p:cNvSpPr>
              <a:spLocks noChangeArrowheads="1"/>
            </p:cNvSpPr>
            <p:nvPr/>
          </p:nvSpPr>
          <p:spPr bwMode="auto">
            <a:xfrm>
              <a:off x="3792" y="2304"/>
              <a:ext cx="672" cy="24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2305" name="Rectangle 17"/>
            <p:cNvSpPr>
              <a:spLocks noChangeArrowheads="1"/>
            </p:cNvSpPr>
            <p:nvPr/>
          </p:nvSpPr>
          <p:spPr bwMode="auto">
            <a:xfrm>
              <a:off x="3792" y="2544"/>
              <a:ext cx="672" cy="24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2306" name="Rectangle 18"/>
            <p:cNvSpPr>
              <a:spLocks noChangeArrowheads="1"/>
            </p:cNvSpPr>
            <p:nvPr/>
          </p:nvSpPr>
          <p:spPr bwMode="auto">
            <a:xfrm>
              <a:off x="3792" y="2784"/>
              <a:ext cx="672" cy="24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2307" name="Line 19"/>
            <p:cNvSpPr>
              <a:spLocks noChangeShapeType="1"/>
            </p:cNvSpPr>
            <p:nvPr/>
          </p:nvSpPr>
          <p:spPr bwMode="auto">
            <a:xfrm flipH="1">
              <a:off x="4456" y="1256"/>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2308" name="Text Box 20"/>
            <p:cNvSpPr txBox="1">
              <a:spLocks noChangeArrowheads="1"/>
            </p:cNvSpPr>
            <p:nvPr/>
          </p:nvSpPr>
          <p:spPr bwMode="auto">
            <a:xfrm>
              <a:off x="4830" y="1177"/>
              <a:ext cx="384" cy="19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2309" name="Rectangle 21"/>
            <p:cNvSpPr>
              <a:spLocks noChangeArrowheads="1"/>
            </p:cNvSpPr>
            <p:nvPr/>
          </p:nvSpPr>
          <p:spPr bwMode="auto">
            <a:xfrm>
              <a:off x="3792" y="1152"/>
              <a:ext cx="672" cy="912"/>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2310" name="Freeform 22"/>
            <p:cNvSpPr>
              <a:spLocks/>
            </p:cNvSpPr>
            <p:nvPr/>
          </p:nvSpPr>
          <p:spPr bwMode="auto">
            <a:xfrm>
              <a:off x="4368" y="1248"/>
              <a:ext cx="632" cy="1584"/>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2311" name="Line 23"/>
            <p:cNvSpPr>
              <a:spLocks noChangeShapeType="1"/>
            </p:cNvSpPr>
            <p:nvPr/>
          </p:nvSpPr>
          <p:spPr bwMode="auto">
            <a:xfrm flipH="1">
              <a:off x="4450" y="2908"/>
              <a:ext cx="288"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2312" name="Text Box 24"/>
            <p:cNvSpPr txBox="1">
              <a:spLocks noChangeArrowheads="1"/>
            </p:cNvSpPr>
            <p:nvPr/>
          </p:nvSpPr>
          <p:spPr bwMode="auto">
            <a:xfrm>
              <a:off x="4824" y="2829"/>
              <a:ext cx="384" cy="19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grpSp>
    </p:spTree>
    <p:extLst>
      <p:ext uri="{BB962C8B-B14F-4D97-AF65-F5344CB8AC3E}">
        <p14:creationId xmlns:p14="http://schemas.microsoft.com/office/powerpoint/2010/main" val="247238957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6523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314" name="Rectangle 2"/>
          <p:cNvSpPr>
            <a:spLocks noGrp="1" noChangeArrowheads="1"/>
          </p:cNvSpPr>
          <p:nvPr>
            <p:ph type="title"/>
          </p:nvPr>
        </p:nvSpPr>
        <p:spPr/>
        <p:txBody>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Setup #2</a:t>
            </a:r>
          </a:p>
        </p:txBody>
      </p:sp>
      <p:sp>
        <p:nvSpPr>
          <p:cNvPr id="2" name="Content Placeholder 1"/>
          <p:cNvSpPr>
            <a:spLocks noGrp="1"/>
          </p:cNvSpPr>
          <p:nvPr>
            <p:ph idx="1"/>
          </p:nvPr>
        </p:nvSpPr>
        <p:spPr/>
        <p:txBody>
          <a:bodyPr/>
          <a:lstStyle/>
          <a:p>
            <a:endParaRPr lang="en-US"/>
          </a:p>
        </p:txBody>
      </p:sp>
      <p:sp>
        <p:nvSpPr>
          <p:cNvPr id="24" name="Date Placeholder 2"/>
          <p:cNvSpPr>
            <a:spLocks noGrp="1"/>
          </p:cNvSpPr>
          <p:nvPr>
            <p:ph type="dt" sz="half" idx="10"/>
          </p:nvPr>
        </p:nvSpPr>
        <p:spPr/>
        <p:txBody>
          <a:bodyPr/>
          <a:lstStyle/>
          <a:p>
            <a:r>
              <a:rPr lang="en-US" altLang="en-US"/>
              <a:t>CS5250 - 2021/2022 Sem 2</a:t>
            </a:r>
          </a:p>
        </p:txBody>
      </p:sp>
      <p:sp>
        <p:nvSpPr>
          <p:cNvPr id="26" name="Slide Number Placeholder 4"/>
          <p:cNvSpPr>
            <a:spLocks noGrp="1"/>
          </p:cNvSpPr>
          <p:nvPr>
            <p:ph type="sldNum" sz="quarter" idx="12"/>
          </p:nvPr>
        </p:nvSpPr>
        <p:spPr/>
        <p:txBody>
          <a:bodyPr/>
          <a:lstStyle/>
          <a:p>
            <a:fld id="{38A4831C-D1F3-43EE-91EF-041246981129}" type="slidenum">
              <a:rPr lang="en-US" altLang="en-US"/>
              <a:pPr/>
              <a:t>93</a:t>
            </a:fld>
            <a:endParaRPr lang="en-US" altLang="en-US"/>
          </a:p>
        </p:txBody>
      </p:sp>
      <p:sp>
        <p:nvSpPr>
          <p:cNvPr id="653315" name="Rectangle 3"/>
          <p:cNvSpPr>
            <a:spLocks noChangeArrowheads="1"/>
          </p:cNvSpPr>
          <p:nvPr/>
        </p:nvSpPr>
        <p:spPr bwMode="auto">
          <a:xfrm>
            <a:off x="4724400" y="5029201"/>
            <a:ext cx="2438400" cy="994631"/>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swap:</a:t>
            </a:r>
          </a:p>
          <a:p>
            <a:pPr eaLnBrk="0" hangingPunct="0"/>
            <a:r>
              <a:rPr lang="en-US" altLang="en-US" sz="1400" b="1">
                <a:latin typeface="Courier New" panose="02070309020205020404" pitchFamily="49" charset="0"/>
              </a:rPr>
              <a:t>	pushl %ebp</a:t>
            </a:r>
          </a:p>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movl %esp,%ebp</a:t>
            </a:r>
          </a:p>
          <a:p>
            <a:pPr eaLnBrk="0" hangingPunct="0"/>
            <a:r>
              <a:rPr lang="en-US" altLang="en-US" sz="1400" b="1">
                <a:latin typeface="Courier New" panose="02070309020205020404" pitchFamily="49" charset="0"/>
              </a:rPr>
              <a:t>	pushl %ebx</a:t>
            </a:r>
          </a:p>
        </p:txBody>
      </p:sp>
      <p:sp>
        <p:nvSpPr>
          <p:cNvPr id="653316" name="Rectangle 4"/>
          <p:cNvSpPr>
            <a:spLocks noChangeArrowheads="1"/>
          </p:cNvSpPr>
          <p:nvPr/>
        </p:nvSpPr>
        <p:spPr bwMode="auto">
          <a:xfrm>
            <a:off x="7620000" y="3810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3317" name="Rectangle 5"/>
          <p:cNvSpPr>
            <a:spLocks noChangeArrowheads="1"/>
          </p:cNvSpPr>
          <p:nvPr/>
        </p:nvSpPr>
        <p:spPr bwMode="auto">
          <a:xfrm>
            <a:off x="7620000" y="4191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3318" name="Rectangle 6"/>
          <p:cNvSpPr>
            <a:spLocks noChangeArrowheads="1"/>
          </p:cNvSpPr>
          <p:nvPr/>
        </p:nvSpPr>
        <p:spPr bwMode="auto">
          <a:xfrm>
            <a:off x="7620000" y="4572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3319" name="Rectangle 7"/>
          <p:cNvSpPr>
            <a:spLocks noChangeArrowheads="1"/>
          </p:cNvSpPr>
          <p:nvPr/>
        </p:nvSpPr>
        <p:spPr bwMode="auto">
          <a:xfrm>
            <a:off x="7620000" y="49530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3320" name="Line 8"/>
          <p:cNvSpPr>
            <a:spLocks noChangeShapeType="1"/>
          </p:cNvSpPr>
          <p:nvPr/>
        </p:nvSpPr>
        <p:spPr bwMode="auto">
          <a:xfrm flipH="1">
            <a:off x="8686800" y="51054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3321" name="Text Box 9"/>
          <p:cNvSpPr txBox="1">
            <a:spLocks noChangeArrowheads="1"/>
          </p:cNvSpPr>
          <p:nvPr/>
        </p:nvSpPr>
        <p:spPr bwMode="auto">
          <a:xfrm>
            <a:off x="9280525" y="49799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3322" name="Text Box 10"/>
          <p:cNvSpPr txBox="1">
            <a:spLocks noChangeArrowheads="1"/>
          </p:cNvSpPr>
          <p:nvPr/>
        </p:nvSpPr>
        <p:spPr bwMode="auto">
          <a:xfrm>
            <a:off x="7620000" y="1446213"/>
            <a:ext cx="12255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Resulting</a:t>
            </a:r>
          </a:p>
          <a:p>
            <a:pPr eaLnBrk="0" hangingPunct="0"/>
            <a:r>
              <a:rPr lang="en-US" altLang="en-US" b="1">
                <a:latin typeface="Helvetica" panose="020B0604020202020204" pitchFamily="34" charset="0"/>
              </a:rPr>
              <a:t>Stack</a:t>
            </a:r>
          </a:p>
        </p:txBody>
      </p:sp>
      <p:sp>
        <p:nvSpPr>
          <p:cNvPr id="653323" name="Rectangle 11"/>
          <p:cNvSpPr>
            <a:spLocks noChangeArrowheads="1"/>
          </p:cNvSpPr>
          <p:nvPr/>
        </p:nvSpPr>
        <p:spPr bwMode="auto">
          <a:xfrm>
            <a:off x="7620000" y="23622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3324" name="Rectangle 12"/>
          <p:cNvSpPr>
            <a:spLocks noChangeArrowheads="1"/>
          </p:cNvSpPr>
          <p:nvPr/>
        </p:nvSpPr>
        <p:spPr bwMode="auto">
          <a:xfrm>
            <a:off x="2514600" y="3810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3325" name="Rectangle 13"/>
          <p:cNvSpPr>
            <a:spLocks noChangeArrowheads="1"/>
          </p:cNvSpPr>
          <p:nvPr/>
        </p:nvSpPr>
        <p:spPr bwMode="auto">
          <a:xfrm>
            <a:off x="2514600" y="4191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3326" name="Rectangle 14"/>
          <p:cNvSpPr>
            <a:spLocks noChangeArrowheads="1"/>
          </p:cNvSpPr>
          <p:nvPr/>
        </p:nvSpPr>
        <p:spPr bwMode="auto">
          <a:xfrm>
            <a:off x="2514600" y="45720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3327" name="Line 15"/>
          <p:cNvSpPr>
            <a:spLocks noChangeShapeType="1"/>
          </p:cNvSpPr>
          <p:nvPr/>
        </p:nvSpPr>
        <p:spPr bwMode="auto">
          <a:xfrm flipH="1">
            <a:off x="3597275" y="47434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3328" name="Text Box 16"/>
          <p:cNvSpPr txBox="1">
            <a:spLocks noChangeArrowheads="1"/>
          </p:cNvSpPr>
          <p:nvPr/>
        </p:nvSpPr>
        <p:spPr bwMode="auto">
          <a:xfrm>
            <a:off x="4191000" y="46180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3329" name="Text Box 17"/>
          <p:cNvSpPr txBox="1">
            <a:spLocks noChangeArrowheads="1"/>
          </p:cNvSpPr>
          <p:nvPr/>
        </p:nvSpPr>
        <p:spPr bwMode="auto">
          <a:xfrm>
            <a:off x="2286000" y="1598613"/>
            <a:ext cx="11112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Entering</a:t>
            </a:r>
          </a:p>
          <a:p>
            <a:pPr eaLnBrk="0" hangingPunct="0"/>
            <a:r>
              <a:rPr lang="en-US" altLang="en-US" b="1">
                <a:latin typeface="Helvetica" panose="020B0604020202020204" pitchFamily="34" charset="0"/>
              </a:rPr>
              <a:t>Stack</a:t>
            </a:r>
          </a:p>
        </p:txBody>
      </p:sp>
      <p:sp>
        <p:nvSpPr>
          <p:cNvPr id="653330" name="Rectangle 18"/>
          <p:cNvSpPr>
            <a:spLocks noChangeArrowheads="1"/>
          </p:cNvSpPr>
          <p:nvPr/>
        </p:nvSpPr>
        <p:spPr bwMode="auto">
          <a:xfrm>
            <a:off x="2514600" y="23622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3331" name="Line 19"/>
          <p:cNvSpPr>
            <a:spLocks noChangeShapeType="1"/>
          </p:cNvSpPr>
          <p:nvPr/>
        </p:nvSpPr>
        <p:spPr bwMode="auto">
          <a:xfrm flipH="1">
            <a:off x="3581400" y="25146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3332" name="Text Box 20"/>
          <p:cNvSpPr txBox="1">
            <a:spLocks noChangeArrowheads="1"/>
          </p:cNvSpPr>
          <p:nvPr/>
        </p:nvSpPr>
        <p:spPr bwMode="auto">
          <a:xfrm>
            <a:off x="4175125" y="23891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3333" name="Line 21"/>
          <p:cNvSpPr>
            <a:spLocks noChangeShapeType="1"/>
          </p:cNvSpPr>
          <p:nvPr/>
        </p:nvSpPr>
        <p:spPr bwMode="auto">
          <a:xfrm flipH="1" flipV="1">
            <a:off x="8689975" y="5226050"/>
            <a:ext cx="469900" cy="27940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3334" name="Text Box 22"/>
          <p:cNvSpPr txBox="1">
            <a:spLocks noChangeArrowheads="1"/>
          </p:cNvSpPr>
          <p:nvPr/>
        </p:nvSpPr>
        <p:spPr bwMode="auto">
          <a:xfrm>
            <a:off x="9296400" y="53800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3335" name="Freeform 23"/>
          <p:cNvSpPr>
            <a:spLocks/>
          </p:cNvSpPr>
          <p:nvPr/>
        </p:nvSpPr>
        <p:spPr bwMode="auto">
          <a:xfrm>
            <a:off x="8534400" y="25146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82388824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338" name="Rectangle 2"/>
          <p:cNvSpPr>
            <a:spLocks noGrp="1" noChangeArrowheads="1"/>
          </p:cNvSpPr>
          <p:nvPr>
            <p:ph type="title"/>
          </p:nvPr>
        </p:nvSpPr>
        <p:spPr/>
        <p:txBody>
          <a:bodyPr/>
          <a:lstStyle/>
          <a:p>
            <a:r>
              <a:rPr lang="en-US" altLang="en-US" sz="3600" b="1">
                <a:solidFill>
                  <a:srgbClr val="0070C0"/>
                </a:solidFill>
                <a:latin typeface="Courier New" panose="02070309020205020404" pitchFamily="49" charset="0"/>
              </a:rPr>
              <a:t>swap</a:t>
            </a:r>
            <a:r>
              <a:rPr lang="en-US" altLang="en-US" sz="3600">
                <a:solidFill>
                  <a:srgbClr val="0070C0"/>
                </a:solidFill>
              </a:rPr>
              <a:t> Setup #3</a:t>
            </a:r>
          </a:p>
        </p:txBody>
      </p:sp>
      <p:sp>
        <p:nvSpPr>
          <p:cNvPr id="2" name="Content Placeholder 1"/>
          <p:cNvSpPr>
            <a:spLocks noGrp="1"/>
          </p:cNvSpPr>
          <p:nvPr>
            <p:ph idx="1"/>
          </p:nvPr>
        </p:nvSpPr>
        <p:spPr/>
        <p:txBody>
          <a:bodyPr/>
          <a:lstStyle/>
          <a:p>
            <a:endParaRPr lang="en-US"/>
          </a:p>
        </p:txBody>
      </p:sp>
      <p:sp>
        <p:nvSpPr>
          <p:cNvPr id="25" name="Date Placeholder 2"/>
          <p:cNvSpPr>
            <a:spLocks noGrp="1"/>
          </p:cNvSpPr>
          <p:nvPr>
            <p:ph type="dt" sz="half" idx="10"/>
          </p:nvPr>
        </p:nvSpPr>
        <p:spPr/>
        <p:txBody>
          <a:bodyPr/>
          <a:lstStyle/>
          <a:p>
            <a:r>
              <a:rPr lang="en-US" altLang="en-US"/>
              <a:t>CS5250 - 2021/2022 Sem 2</a:t>
            </a:r>
          </a:p>
        </p:txBody>
      </p:sp>
      <p:sp>
        <p:nvSpPr>
          <p:cNvPr id="27" name="Slide Number Placeholder 4"/>
          <p:cNvSpPr>
            <a:spLocks noGrp="1"/>
          </p:cNvSpPr>
          <p:nvPr>
            <p:ph type="sldNum" sz="quarter" idx="12"/>
          </p:nvPr>
        </p:nvSpPr>
        <p:spPr/>
        <p:txBody>
          <a:bodyPr/>
          <a:lstStyle/>
          <a:p>
            <a:fld id="{94E82FBD-45D5-4D5C-BD42-DA5DCED7016A}" type="slidenum">
              <a:rPr lang="en-US" altLang="en-US"/>
              <a:pPr/>
              <a:t>94</a:t>
            </a:fld>
            <a:endParaRPr lang="en-US" altLang="en-US"/>
          </a:p>
        </p:txBody>
      </p:sp>
      <p:sp>
        <p:nvSpPr>
          <p:cNvPr id="654339" name="Rectangle 3"/>
          <p:cNvSpPr>
            <a:spLocks noChangeArrowheads="1"/>
          </p:cNvSpPr>
          <p:nvPr/>
        </p:nvSpPr>
        <p:spPr bwMode="auto">
          <a:xfrm>
            <a:off x="4724400" y="5105401"/>
            <a:ext cx="2362200" cy="994631"/>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lnSpc>
                <a:spcPct val="120000"/>
              </a:lnSpc>
            </a:pPr>
            <a:r>
              <a:rPr lang="en-US" altLang="en-US" sz="1400" b="1">
                <a:latin typeface="Courier New" panose="02070309020205020404" pitchFamily="49" charset="0"/>
              </a:rPr>
              <a:t>swap:</a:t>
            </a:r>
          </a:p>
          <a:p>
            <a:pPr eaLnBrk="0" hangingPunct="0"/>
            <a:r>
              <a:rPr lang="en-US" altLang="en-US" sz="1400" b="1">
                <a:latin typeface="Courier New" panose="02070309020205020404" pitchFamily="49" charset="0"/>
              </a:rPr>
              <a:t>	pushl %ebp</a:t>
            </a:r>
          </a:p>
          <a:p>
            <a:pPr eaLnBrk="0" hangingPunct="0"/>
            <a:r>
              <a:rPr lang="en-US" altLang="en-US" sz="1400" b="1">
                <a:latin typeface="Courier New" panose="02070309020205020404" pitchFamily="49" charset="0"/>
              </a:rPr>
              <a:t>	movl %esp,%ebp</a:t>
            </a:r>
          </a:p>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pushl %ebx</a:t>
            </a:r>
          </a:p>
        </p:txBody>
      </p:sp>
      <p:sp>
        <p:nvSpPr>
          <p:cNvPr id="654340" name="Rectangle 4"/>
          <p:cNvSpPr>
            <a:spLocks noChangeArrowheads="1"/>
          </p:cNvSpPr>
          <p:nvPr/>
        </p:nvSpPr>
        <p:spPr bwMode="auto">
          <a:xfrm>
            <a:off x="8001000" y="3886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4341" name="Rectangle 5"/>
          <p:cNvSpPr>
            <a:spLocks noChangeArrowheads="1"/>
          </p:cNvSpPr>
          <p:nvPr/>
        </p:nvSpPr>
        <p:spPr bwMode="auto">
          <a:xfrm>
            <a:off x="8001000" y="4267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4342" name="Rectangle 6"/>
          <p:cNvSpPr>
            <a:spLocks noChangeArrowheads="1"/>
          </p:cNvSpPr>
          <p:nvPr/>
        </p:nvSpPr>
        <p:spPr bwMode="auto">
          <a:xfrm>
            <a:off x="8001000" y="4648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4343" name="Rectangle 7"/>
          <p:cNvSpPr>
            <a:spLocks noChangeArrowheads="1"/>
          </p:cNvSpPr>
          <p:nvPr/>
        </p:nvSpPr>
        <p:spPr bwMode="auto">
          <a:xfrm>
            <a:off x="8001000" y="50292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4344" name="Line 8"/>
          <p:cNvSpPr>
            <a:spLocks noChangeShapeType="1"/>
          </p:cNvSpPr>
          <p:nvPr/>
        </p:nvSpPr>
        <p:spPr bwMode="auto">
          <a:xfrm flipH="1">
            <a:off x="9067800" y="51816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4345" name="Text Box 9"/>
          <p:cNvSpPr txBox="1">
            <a:spLocks noChangeArrowheads="1"/>
          </p:cNvSpPr>
          <p:nvPr/>
        </p:nvSpPr>
        <p:spPr bwMode="auto">
          <a:xfrm>
            <a:off x="9661525" y="50561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4346" name="Text Box 10"/>
          <p:cNvSpPr txBox="1">
            <a:spLocks noChangeArrowheads="1"/>
          </p:cNvSpPr>
          <p:nvPr/>
        </p:nvSpPr>
        <p:spPr bwMode="auto">
          <a:xfrm>
            <a:off x="8001000" y="1598613"/>
            <a:ext cx="12255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Resulting</a:t>
            </a:r>
          </a:p>
          <a:p>
            <a:pPr eaLnBrk="0" hangingPunct="0"/>
            <a:r>
              <a:rPr lang="en-US" altLang="en-US" b="1">
                <a:latin typeface="Helvetica" panose="020B0604020202020204" pitchFamily="34" charset="0"/>
              </a:rPr>
              <a:t>Stack</a:t>
            </a:r>
          </a:p>
        </p:txBody>
      </p:sp>
      <p:sp>
        <p:nvSpPr>
          <p:cNvPr id="654347" name="Rectangle 11"/>
          <p:cNvSpPr>
            <a:spLocks noChangeArrowheads="1"/>
          </p:cNvSpPr>
          <p:nvPr/>
        </p:nvSpPr>
        <p:spPr bwMode="auto">
          <a:xfrm>
            <a:off x="8001000" y="24384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4348" name="Rectangle 12"/>
          <p:cNvSpPr>
            <a:spLocks noChangeArrowheads="1"/>
          </p:cNvSpPr>
          <p:nvPr/>
        </p:nvSpPr>
        <p:spPr bwMode="auto">
          <a:xfrm>
            <a:off x="2895600" y="3886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4349" name="Rectangle 13"/>
          <p:cNvSpPr>
            <a:spLocks noChangeArrowheads="1"/>
          </p:cNvSpPr>
          <p:nvPr/>
        </p:nvSpPr>
        <p:spPr bwMode="auto">
          <a:xfrm>
            <a:off x="2895600" y="4267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4350" name="Rectangle 14"/>
          <p:cNvSpPr>
            <a:spLocks noChangeArrowheads="1"/>
          </p:cNvSpPr>
          <p:nvPr/>
        </p:nvSpPr>
        <p:spPr bwMode="auto">
          <a:xfrm>
            <a:off x="2895600" y="4648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4351" name="Line 15"/>
          <p:cNvSpPr>
            <a:spLocks noChangeShapeType="1"/>
          </p:cNvSpPr>
          <p:nvPr/>
        </p:nvSpPr>
        <p:spPr bwMode="auto">
          <a:xfrm flipH="1">
            <a:off x="3978275" y="48196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4352" name="Text Box 16"/>
          <p:cNvSpPr txBox="1">
            <a:spLocks noChangeArrowheads="1"/>
          </p:cNvSpPr>
          <p:nvPr/>
        </p:nvSpPr>
        <p:spPr bwMode="auto">
          <a:xfrm>
            <a:off x="4572000" y="46942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4353" name="Text Box 17"/>
          <p:cNvSpPr txBox="1">
            <a:spLocks noChangeArrowheads="1"/>
          </p:cNvSpPr>
          <p:nvPr/>
        </p:nvSpPr>
        <p:spPr bwMode="auto">
          <a:xfrm>
            <a:off x="2667000" y="1674813"/>
            <a:ext cx="11112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Entering</a:t>
            </a:r>
          </a:p>
          <a:p>
            <a:pPr eaLnBrk="0" hangingPunct="0"/>
            <a:r>
              <a:rPr lang="en-US" altLang="en-US" b="1">
                <a:latin typeface="Helvetica" panose="020B0604020202020204" pitchFamily="34" charset="0"/>
              </a:rPr>
              <a:t>Stack</a:t>
            </a:r>
          </a:p>
        </p:txBody>
      </p:sp>
      <p:sp>
        <p:nvSpPr>
          <p:cNvPr id="654354" name="Rectangle 18"/>
          <p:cNvSpPr>
            <a:spLocks noChangeArrowheads="1"/>
          </p:cNvSpPr>
          <p:nvPr/>
        </p:nvSpPr>
        <p:spPr bwMode="auto">
          <a:xfrm>
            <a:off x="2895600" y="24384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4355" name="Line 19"/>
          <p:cNvSpPr>
            <a:spLocks noChangeShapeType="1"/>
          </p:cNvSpPr>
          <p:nvPr/>
        </p:nvSpPr>
        <p:spPr bwMode="auto">
          <a:xfrm flipH="1">
            <a:off x="3962400" y="25908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4356" name="Text Box 20"/>
          <p:cNvSpPr txBox="1">
            <a:spLocks noChangeArrowheads="1"/>
          </p:cNvSpPr>
          <p:nvPr/>
        </p:nvSpPr>
        <p:spPr bwMode="auto">
          <a:xfrm>
            <a:off x="4556125" y="24653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4357" name="Rectangle 21"/>
          <p:cNvSpPr>
            <a:spLocks noChangeArrowheads="1"/>
          </p:cNvSpPr>
          <p:nvPr/>
        </p:nvSpPr>
        <p:spPr bwMode="auto">
          <a:xfrm>
            <a:off x="8001000" y="54102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p>
        </p:txBody>
      </p:sp>
      <p:sp>
        <p:nvSpPr>
          <p:cNvPr id="654358" name="Line 22"/>
          <p:cNvSpPr>
            <a:spLocks noChangeShapeType="1"/>
          </p:cNvSpPr>
          <p:nvPr/>
        </p:nvSpPr>
        <p:spPr bwMode="auto">
          <a:xfrm flipH="1">
            <a:off x="9083675" y="55816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4359" name="Text Box 23"/>
          <p:cNvSpPr txBox="1">
            <a:spLocks noChangeArrowheads="1"/>
          </p:cNvSpPr>
          <p:nvPr/>
        </p:nvSpPr>
        <p:spPr bwMode="auto">
          <a:xfrm>
            <a:off x="9677400" y="54562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4360" name="Freeform 24"/>
          <p:cNvSpPr>
            <a:spLocks/>
          </p:cNvSpPr>
          <p:nvPr/>
        </p:nvSpPr>
        <p:spPr bwMode="auto">
          <a:xfrm>
            <a:off x="8915400" y="25908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06367034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5" name="Rectangle 5"/>
          <p:cNvSpPr>
            <a:spLocks noGrp="1" noChangeArrowheads="1"/>
          </p:cNvSpPr>
          <p:nvPr>
            <p:ph type="title"/>
          </p:nvPr>
        </p:nvSpPr>
        <p:spPr/>
        <p:txBody>
          <a:bodyPr/>
          <a:lstStyle/>
          <a:p>
            <a:r>
              <a:rPr lang="en-US" altLang="en-US" sz="3600">
                <a:solidFill>
                  <a:srgbClr val="0070C0"/>
                </a:solidFill>
              </a:rPr>
              <a:t>Effect of </a:t>
            </a:r>
            <a:r>
              <a:rPr lang="en-US" altLang="en-US" sz="3600" b="1">
                <a:solidFill>
                  <a:srgbClr val="0070C0"/>
                </a:solidFill>
                <a:latin typeface="Courier New" panose="02070309020205020404" pitchFamily="49" charset="0"/>
              </a:rPr>
              <a:t>swap</a:t>
            </a:r>
            <a:r>
              <a:rPr lang="en-US" altLang="en-US" sz="3600">
                <a:solidFill>
                  <a:srgbClr val="0070C0"/>
                </a:solidFill>
              </a:rPr>
              <a:t> Setup</a:t>
            </a:r>
          </a:p>
        </p:txBody>
      </p:sp>
      <p:sp>
        <p:nvSpPr>
          <p:cNvPr id="2" name="Content Placeholder 1"/>
          <p:cNvSpPr>
            <a:spLocks noGrp="1"/>
          </p:cNvSpPr>
          <p:nvPr>
            <p:ph idx="1"/>
          </p:nvPr>
        </p:nvSpPr>
        <p:spPr/>
        <p:txBody>
          <a:bodyPr/>
          <a:lstStyle/>
          <a:p>
            <a:endParaRPr lang="en-US"/>
          </a:p>
        </p:txBody>
      </p:sp>
      <p:sp>
        <p:nvSpPr>
          <p:cNvPr id="35" name="Date Placeholder 2"/>
          <p:cNvSpPr>
            <a:spLocks noGrp="1"/>
          </p:cNvSpPr>
          <p:nvPr>
            <p:ph type="dt" sz="half" idx="10"/>
          </p:nvPr>
        </p:nvSpPr>
        <p:spPr/>
        <p:txBody>
          <a:bodyPr/>
          <a:lstStyle/>
          <a:p>
            <a:r>
              <a:rPr lang="en-US" altLang="en-US"/>
              <a:t>CS5250 - 2021/2022 Sem 2</a:t>
            </a:r>
          </a:p>
        </p:txBody>
      </p:sp>
      <p:sp>
        <p:nvSpPr>
          <p:cNvPr id="37" name="Slide Number Placeholder 4"/>
          <p:cNvSpPr>
            <a:spLocks noGrp="1"/>
          </p:cNvSpPr>
          <p:nvPr>
            <p:ph type="sldNum" sz="quarter" idx="12"/>
          </p:nvPr>
        </p:nvSpPr>
        <p:spPr/>
        <p:txBody>
          <a:bodyPr/>
          <a:lstStyle/>
          <a:p>
            <a:fld id="{77028C0B-0D79-4417-8D77-DDE7E95102C6}" type="slidenum">
              <a:rPr lang="en-US" altLang="en-US"/>
              <a:pPr/>
              <a:t>95</a:t>
            </a:fld>
            <a:endParaRPr lang="en-US" altLang="en-US"/>
          </a:p>
        </p:txBody>
      </p:sp>
      <p:sp>
        <p:nvSpPr>
          <p:cNvPr id="655362" name="Rectangle 2"/>
          <p:cNvSpPr>
            <a:spLocks noChangeArrowheads="1"/>
          </p:cNvSpPr>
          <p:nvPr/>
        </p:nvSpPr>
        <p:spPr bwMode="auto">
          <a:xfrm>
            <a:off x="3505200" y="4192588"/>
            <a:ext cx="4038600" cy="381000"/>
          </a:xfrm>
          <a:prstGeom prst="rect">
            <a:avLst/>
          </a:prstGeom>
          <a:solidFill>
            <a:srgbClr val="66CCFF"/>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63" name="Rectangle 3"/>
          <p:cNvSpPr>
            <a:spLocks noChangeArrowheads="1"/>
          </p:cNvSpPr>
          <p:nvPr/>
        </p:nvSpPr>
        <p:spPr bwMode="auto">
          <a:xfrm>
            <a:off x="3505200" y="4573588"/>
            <a:ext cx="4038600" cy="381000"/>
          </a:xfrm>
          <a:prstGeom prst="rect">
            <a:avLst/>
          </a:prstGeom>
          <a:solidFill>
            <a:srgbClr val="CCCCFF"/>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64" name="Rectangle 4"/>
          <p:cNvSpPr>
            <a:spLocks noChangeArrowheads="1"/>
          </p:cNvSpPr>
          <p:nvPr/>
        </p:nvSpPr>
        <p:spPr bwMode="auto">
          <a:xfrm>
            <a:off x="3505200" y="3811588"/>
            <a:ext cx="4038600" cy="381000"/>
          </a:xfrm>
          <a:prstGeom prst="rect">
            <a:avLst/>
          </a:prstGeom>
          <a:solidFill>
            <a:srgbClr val="CCECFF"/>
          </a:solidFill>
          <a:ln>
            <a:noFill/>
          </a:ln>
          <a:effectLst/>
          <a:extLs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66" name="Rectangle 6"/>
          <p:cNvSpPr>
            <a:spLocks noChangeArrowheads="1"/>
          </p:cNvSpPr>
          <p:nvPr/>
        </p:nvSpPr>
        <p:spPr bwMode="auto">
          <a:xfrm>
            <a:off x="7543800" y="3811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5367" name="Rectangle 7"/>
          <p:cNvSpPr>
            <a:spLocks noChangeArrowheads="1"/>
          </p:cNvSpPr>
          <p:nvPr/>
        </p:nvSpPr>
        <p:spPr bwMode="auto">
          <a:xfrm>
            <a:off x="7543800" y="4192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5368" name="Rectangle 8"/>
          <p:cNvSpPr>
            <a:spLocks noChangeArrowheads="1"/>
          </p:cNvSpPr>
          <p:nvPr/>
        </p:nvSpPr>
        <p:spPr bwMode="auto">
          <a:xfrm>
            <a:off x="7543800" y="4573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5369" name="Rectangle 9"/>
          <p:cNvSpPr>
            <a:spLocks noChangeArrowheads="1"/>
          </p:cNvSpPr>
          <p:nvPr/>
        </p:nvSpPr>
        <p:spPr bwMode="auto">
          <a:xfrm>
            <a:off x="7543800" y="4954588"/>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5370" name="Line 10"/>
          <p:cNvSpPr>
            <a:spLocks noChangeShapeType="1"/>
          </p:cNvSpPr>
          <p:nvPr/>
        </p:nvSpPr>
        <p:spPr bwMode="auto">
          <a:xfrm flipH="1">
            <a:off x="8610600" y="5106988"/>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71" name="Text Box 11"/>
          <p:cNvSpPr txBox="1">
            <a:spLocks noChangeArrowheads="1"/>
          </p:cNvSpPr>
          <p:nvPr/>
        </p:nvSpPr>
        <p:spPr bwMode="auto">
          <a:xfrm>
            <a:off x="9204325" y="4981575"/>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5372" name="Text Box 12"/>
          <p:cNvSpPr txBox="1">
            <a:spLocks noChangeArrowheads="1"/>
          </p:cNvSpPr>
          <p:nvPr/>
        </p:nvSpPr>
        <p:spPr bwMode="auto">
          <a:xfrm>
            <a:off x="7010400" y="5000625"/>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5373" name="Text Box 13"/>
          <p:cNvSpPr txBox="1">
            <a:spLocks noChangeArrowheads="1"/>
          </p:cNvSpPr>
          <p:nvPr/>
        </p:nvSpPr>
        <p:spPr bwMode="auto">
          <a:xfrm>
            <a:off x="7010400" y="4619625"/>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5374" name="Text Box 14"/>
          <p:cNvSpPr txBox="1">
            <a:spLocks noChangeArrowheads="1"/>
          </p:cNvSpPr>
          <p:nvPr/>
        </p:nvSpPr>
        <p:spPr bwMode="auto">
          <a:xfrm>
            <a:off x="7010400" y="4238625"/>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5375" name="Text Box 15"/>
          <p:cNvSpPr txBox="1">
            <a:spLocks noChangeArrowheads="1"/>
          </p:cNvSpPr>
          <p:nvPr/>
        </p:nvSpPr>
        <p:spPr bwMode="auto">
          <a:xfrm>
            <a:off x="7010400" y="3857625"/>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5376" name="Text Box 16"/>
          <p:cNvSpPr txBox="1">
            <a:spLocks noChangeArrowheads="1"/>
          </p:cNvSpPr>
          <p:nvPr/>
        </p:nvSpPr>
        <p:spPr bwMode="auto">
          <a:xfrm>
            <a:off x="5805307" y="3176588"/>
            <a:ext cx="1627369" cy="52322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altLang="en-US" sz="1400" b="1">
                <a:latin typeface="Helvetica" panose="020B0604020202020204" pitchFamily="34" charset="0"/>
              </a:rPr>
              <a:t>Offset</a:t>
            </a:r>
          </a:p>
          <a:p>
            <a:pPr algn="r" eaLnBrk="0" hangingPunct="0"/>
            <a:r>
              <a:rPr lang="en-US" altLang="en-US" sz="1400" b="1">
                <a:latin typeface="Helvetica" panose="020B0604020202020204" pitchFamily="34" charset="0"/>
              </a:rPr>
              <a:t>(relative to </a:t>
            </a:r>
            <a:r>
              <a:rPr lang="en-US" altLang="en-US" sz="1400" b="1">
                <a:latin typeface="Courier New" panose="02070309020205020404" pitchFamily="49" charset="0"/>
              </a:rPr>
              <a:t>%ebp</a:t>
            </a:r>
            <a:r>
              <a:rPr lang="en-US" altLang="en-US" sz="1400" b="1">
                <a:latin typeface="Helvetica" panose="020B0604020202020204" pitchFamily="34" charset="0"/>
              </a:rPr>
              <a:t>)</a:t>
            </a:r>
          </a:p>
        </p:txBody>
      </p:sp>
      <p:sp>
        <p:nvSpPr>
          <p:cNvPr id="655377" name="Text Box 17"/>
          <p:cNvSpPr txBox="1">
            <a:spLocks noChangeArrowheads="1"/>
          </p:cNvSpPr>
          <p:nvPr/>
        </p:nvSpPr>
        <p:spPr bwMode="auto">
          <a:xfrm>
            <a:off x="8915400" y="1905000"/>
            <a:ext cx="12255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Resulting</a:t>
            </a:r>
          </a:p>
          <a:p>
            <a:pPr eaLnBrk="0" hangingPunct="0"/>
            <a:r>
              <a:rPr lang="en-US" altLang="en-US" b="1">
                <a:latin typeface="Helvetica" panose="020B0604020202020204" pitchFamily="34" charset="0"/>
              </a:rPr>
              <a:t>Stack</a:t>
            </a:r>
          </a:p>
        </p:txBody>
      </p:sp>
      <p:sp>
        <p:nvSpPr>
          <p:cNvPr id="655378" name="Rectangle 18"/>
          <p:cNvSpPr>
            <a:spLocks noChangeArrowheads="1"/>
          </p:cNvSpPr>
          <p:nvPr/>
        </p:nvSpPr>
        <p:spPr bwMode="auto">
          <a:xfrm>
            <a:off x="7543800" y="2363788"/>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5379" name="Rectangle 19"/>
          <p:cNvSpPr>
            <a:spLocks noChangeArrowheads="1"/>
          </p:cNvSpPr>
          <p:nvPr/>
        </p:nvSpPr>
        <p:spPr bwMode="auto">
          <a:xfrm>
            <a:off x="2438400" y="3811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5380" name="Rectangle 20"/>
          <p:cNvSpPr>
            <a:spLocks noChangeArrowheads="1"/>
          </p:cNvSpPr>
          <p:nvPr/>
        </p:nvSpPr>
        <p:spPr bwMode="auto">
          <a:xfrm>
            <a:off x="2438400" y="4192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5381" name="Rectangle 21"/>
          <p:cNvSpPr>
            <a:spLocks noChangeArrowheads="1"/>
          </p:cNvSpPr>
          <p:nvPr/>
        </p:nvSpPr>
        <p:spPr bwMode="auto">
          <a:xfrm>
            <a:off x="2438400" y="4573588"/>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5382" name="Line 22"/>
          <p:cNvSpPr>
            <a:spLocks noChangeShapeType="1"/>
          </p:cNvSpPr>
          <p:nvPr/>
        </p:nvSpPr>
        <p:spPr bwMode="auto">
          <a:xfrm flipH="1">
            <a:off x="3521075" y="4745038"/>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83" name="Text Box 23"/>
          <p:cNvSpPr txBox="1">
            <a:spLocks noChangeArrowheads="1"/>
          </p:cNvSpPr>
          <p:nvPr/>
        </p:nvSpPr>
        <p:spPr bwMode="auto">
          <a:xfrm>
            <a:off x="4114800" y="4619625"/>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5384" name="Text Box 24"/>
          <p:cNvSpPr txBox="1">
            <a:spLocks noChangeArrowheads="1"/>
          </p:cNvSpPr>
          <p:nvPr/>
        </p:nvSpPr>
        <p:spPr bwMode="auto">
          <a:xfrm>
            <a:off x="2209800" y="1600200"/>
            <a:ext cx="11112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Entering</a:t>
            </a:r>
          </a:p>
          <a:p>
            <a:pPr eaLnBrk="0" hangingPunct="0"/>
            <a:r>
              <a:rPr lang="en-US" altLang="en-US" b="1">
                <a:latin typeface="Helvetica" panose="020B0604020202020204" pitchFamily="34" charset="0"/>
              </a:rPr>
              <a:t>Stack</a:t>
            </a:r>
          </a:p>
        </p:txBody>
      </p:sp>
      <p:sp>
        <p:nvSpPr>
          <p:cNvPr id="655385" name="Rectangle 25"/>
          <p:cNvSpPr>
            <a:spLocks noChangeArrowheads="1"/>
          </p:cNvSpPr>
          <p:nvPr/>
        </p:nvSpPr>
        <p:spPr bwMode="auto">
          <a:xfrm>
            <a:off x="2438400" y="2363788"/>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5386" name="Line 26"/>
          <p:cNvSpPr>
            <a:spLocks noChangeShapeType="1"/>
          </p:cNvSpPr>
          <p:nvPr/>
        </p:nvSpPr>
        <p:spPr bwMode="auto">
          <a:xfrm flipH="1">
            <a:off x="3505200" y="2516188"/>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87" name="Text Box 27"/>
          <p:cNvSpPr txBox="1">
            <a:spLocks noChangeArrowheads="1"/>
          </p:cNvSpPr>
          <p:nvPr/>
        </p:nvSpPr>
        <p:spPr bwMode="auto">
          <a:xfrm>
            <a:off x="4098925" y="2390775"/>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5388" name="Rectangle 28"/>
          <p:cNvSpPr>
            <a:spLocks noChangeArrowheads="1"/>
          </p:cNvSpPr>
          <p:nvPr/>
        </p:nvSpPr>
        <p:spPr bwMode="auto">
          <a:xfrm>
            <a:off x="7543800" y="5335588"/>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p>
        </p:txBody>
      </p:sp>
      <p:sp>
        <p:nvSpPr>
          <p:cNvPr id="655389" name="Line 29"/>
          <p:cNvSpPr>
            <a:spLocks noChangeShapeType="1"/>
          </p:cNvSpPr>
          <p:nvPr/>
        </p:nvSpPr>
        <p:spPr bwMode="auto">
          <a:xfrm flipH="1">
            <a:off x="8626475" y="5507038"/>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90" name="Text Box 30"/>
          <p:cNvSpPr txBox="1">
            <a:spLocks noChangeArrowheads="1"/>
          </p:cNvSpPr>
          <p:nvPr/>
        </p:nvSpPr>
        <p:spPr bwMode="auto">
          <a:xfrm>
            <a:off x="9220200" y="5381625"/>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5391" name="Freeform 31"/>
          <p:cNvSpPr>
            <a:spLocks/>
          </p:cNvSpPr>
          <p:nvPr/>
        </p:nvSpPr>
        <p:spPr bwMode="auto">
          <a:xfrm>
            <a:off x="8458200" y="2516188"/>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92" name="Rectangle 32"/>
          <p:cNvSpPr>
            <a:spLocks noChangeArrowheads="1"/>
          </p:cNvSpPr>
          <p:nvPr/>
        </p:nvSpPr>
        <p:spPr bwMode="auto">
          <a:xfrm>
            <a:off x="2590800" y="5257801"/>
            <a:ext cx="3581400" cy="736099"/>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movl 12(%ebp),%ecx # get yp</a:t>
            </a:r>
          </a:p>
          <a:p>
            <a:pPr eaLnBrk="0" hangingPunct="0"/>
            <a:r>
              <a:rPr lang="en-US" altLang="en-US" sz="1400" b="1">
                <a:latin typeface="Courier New" panose="02070309020205020404" pitchFamily="49" charset="0"/>
              </a:rPr>
              <a:t>	movl 8(%ebp),%edx  # get xp</a:t>
            </a:r>
          </a:p>
          <a:p>
            <a:pPr eaLnBrk="0" hangingPunct="0"/>
            <a:r>
              <a:rPr lang="en-US" altLang="en-US" sz="1400" b="1">
                <a:latin typeface="Courier New" panose="02070309020205020404" pitchFamily="49" charset="0"/>
              </a:rPr>
              <a:t>	. . .</a:t>
            </a:r>
          </a:p>
        </p:txBody>
      </p:sp>
      <p:sp>
        <p:nvSpPr>
          <p:cNvPr id="655393" name="AutoShape 33"/>
          <p:cNvSpPr>
            <a:spLocks/>
          </p:cNvSpPr>
          <p:nvPr/>
        </p:nvSpPr>
        <p:spPr bwMode="auto">
          <a:xfrm>
            <a:off x="6248400" y="5208588"/>
            <a:ext cx="228600" cy="762000"/>
          </a:xfrm>
          <a:prstGeom prst="rightBrace">
            <a:avLst>
              <a:gd name="adj1" fmla="val 27778"/>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5394" name="Text Box 34"/>
          <p:cNvSpPr txBox="1">
            <a:spLocks noChangeArrowheads="1"/>
          </p:cNvSpPr>
          <p:nvPr/>
        </p:nvSpPr>
        <p:spPr bwMode="auto">
          <a:xfrm>
            <a:off x="6553200" y="5410201"/>
            <a:ext cx="631904" cy="30777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Body</a:t>
            </a:r>
          </a:p>
        </p:txBody>
      </p:sp>
    </p:spTree>
    <p:extLst>
      <p:ext uri="{BB962C8B-B14F-4D97-AF65-F5344CB8AC3E}">
        <p14:creationId xmlns:p14="http://schemas.microsoft.com/office/powerpoint/2010/main" val="273567738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386" name="Rectangle 2"/>
          <p:cNvSpPr>
            <a:spLocks noGrp="1" noChangeArrowheads="1"/>
          </p:cNvSpPr>
          <p:nvPr>
            <p:ph type="title"/>
          </p:nvPr>
        </p:nvSpPr>
        <p:spPr/>
        <p:txBody>
          <a:bodyPr>
            <a:normAutofit/>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Finish #1</a:t>
            </a:r>
          </a:p>
        </p:txBody>
      </p:sp>
      <p:sp>
        <p:nvSpPr>
          <p:cNvPr id="40" name="Date Placeholder 3"/>
          <p:cNvSpPr>
            <a:spLocks noGrp="1"/>
          </p:cNvSpPr>
          <p:nvPr>
            <p:ph type="dt" sz="half" idx="10"/>
          </p:nvPr>
        </p:nvSpPr>
        <p:spPr/>
        <p:txBody>
          <a:bodyPr/>
          <a:lstStyle/>
          <a:p>
            <a:r>
              <a:rPr lang="en-US" altLang="en-US"/>
              <a:t>CS5250 - 2021/2022 Sem 2</a:t>
            </a:r>
          </a:p>
        </p:txBody>
      </p:sp>
      <p:sp>
        <p:nvSpPr>
          <p:cNvPr id="42" name="Slide Number Placeholder 5"/>
          <p:cNvSpPr>
            <a:spLocks noGrp="1"/>
          </p:cNvSpPr>
          <p:nvPr>
            <p:ph type="sldNum" sz="quarter" idx="12"/>
          </p:nvPr>
        </p:nvSpPr>
        <p:spPr/>
        <p:txBody>
          <a:bodyPr/>
          <a:lstStyle/>
          <a:p>
            <a:fld id="{C204FBB2-FBDC-4E9A-9E86-0B934CB6AC12}" type="slidenum">
              <a:rPr lang="en-US" altLang="en-US"/>
              <a:pPr/>
              <a:t>96</a:t>
            </a:fld>
            <a:endParaRPr lang="en-US" altLang="en-US"/>
          </a:p>
        </p:txBody>
      </p:sp>
      <p:sp>
        <p:nvSpPr>
          <p:cNvPr id="656387" name="Rectangle 3"/>
          <p:cNvSpPr>
            <a:spLocks noChangeArrowheads="1"/>
          </p:cNvSpPr>
          <p:nvPr/>
        </p:nvSpPr>
        <p:spPr bwMode="auto">
          <a:xfrm>
            <a:off x="7162800" y="5257801"/>
            <a:ext cx="3124200" cy="951543"/>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movl -4(%ebp),%ebx</a:t>
            </a:r>
          </a:p>
          <a:p>
            <a:pPr eaLnBrk="0" hangingPunct="0"/>
            <a:r>
              <a:rPr lang="en-US" altLang="en-US" sz="1400" b="1">
                <a:latin typeface="Courier New" panose="02070309020205020404" pitchFamily="49" charset="0"/>
              </a:rPr>
              <a:t>	movl %ebp,%esp</a:t>
            </a:r>
          </a:p>
          <a:p>
            <a:pPr eaLnBrk="0" hangingPunct="0"/>
            <a:r>
              <a:rPr lang="en-US" altLang="en-US" sz="1400" b="1">
                <a:latin typeface="Courier New" panose="02070309020205020404" pitchFamily="49" charset="0"/>
              </a:rPr>
              <a:t>	popl %ebp</a:t>
            </a:r>
          </a:p>
          <a:p>
            <a:pPr eaLnBrk="0" hangingPunct="0"/>
            <a:r>
              <a:rPr lang="en-US" altLang="en-US" sz="1400" b="1">
                <a:latin typeface="Courier New" panose="02070309020205020404" pitchFamily="49" charset="0"/>
              </a:rPr>
              <a:t>	ret</a:t>
            </a:r>
          </a:p>
        </p:txBody>
      </p:sp>
      <p:sp>
        <p:nvSpPr>
          <p:cNvPr id="656388" name="Rectangle 4"/>
          <p:cNvSpPr>
            <a:spLocks noChangeArrowheads="1"/>
          </p:cNvSpPr>
          <p:nvPr/>
        </p:nvSpPr>
        <p:spPr bwMode="auto">
          <a:xfrm>
            <a:off x="3759200" y="3060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6389" name="Rectangle 5"/>
          <p:cNvSpPr>
            <a:spLocks noChangeArrowheads="1"/>
          </p:cNvSpPr>
          <p:nvPr/>
        </p:nvSpPr>
        <p:spPr bwMode="auto">
          <a:xfrm>
            <a:off x="3759200" y="3441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6390" name="Rectangle 6"/>
          <p:cNvSpPr>
            <a:spLocks noChangeArrowheads="1"/>
          </p:cNvSpPr>
          <p:nvPr/>
        </p:nvSpPr>
        <p:spPr bwMode="auto">
          <a:xfrm>
            <a:off x="3759200" y="3822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6391" name="Rectangle 7"/>
          <p:cNvSpPr>
            <a:spLocks noChangeArrowheads="1"/>
          </p:cNvSpPr>
          <p:nvPr/>
        </p:nvSpPr>
        <p:spPr bwMode="auto">
          <a:xfrm>
            <a:off x="3759200" y="42037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6392" name="Line 8"/>
          <p:cNvSpPr>
            <a:spLocks noChangeShapeType="1"/>
          </p:cNvSpPr>
          <p:nvPr/>
        </p:nvSpPr>
        <p:spPr bwMode="auto">
          <a:xfrm flipH="1">
            <a:off x="4826000" y="43561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393" name="Text Box 9"/>
          <p:cNvSpPr txBox="1">
            <a:spLocks noChangeArrowheads="1"/>
          </p:cNvSpPr>
          <p:nvPr/>
        </p:nvSpPr>
        <p:spPr bwMode="auto">
          <a:xfrm>
            <a:off x="5419725" y="42306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6394" name="Text Box 10"/>
          <p:cNvSpPr txBox="1">
            <a:spLocks noChangeArrowheads="1"/>
          </p:cNvSpPr>
          <p:nvPr/>
        </p:nvSpPr>
        <p:spPr bwMode="auto">
          <a:xfrm>
            <a:off x="3225800" y="4249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6395" name="Text Box 11"/>
          <p:cNvSpPr txBox="1">
            <a:spLocks noChangeArrowheads="1"/>
          </p:cNvSpPr>
          <p:nvPr/>
        </p:nvSpPr>
        <p:spPr bwMode="auto">
          <a:xfrm>
            <a:off x="3225800" y="3868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6396" name="Text Box 12"/>
          <p:cNvSpPr txBox="1">
            <a:spLocks noChangeArrowheads="1"/>
          </p:cNvSpPr>
          <p:nvPr/>
        </p:nvSpPr>
        <p:spPr bwMode="auto">
          <a:xfrm>
            <a:off x="3225800" y="3487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6397" name="Text Box 13"/>
          <p:cNvSpPr txBox="1">
            <a:spLocks noChangeArrowheads="1"/>
          </p:cNvSpPr>
          <p:nvPr/>
        </p:nvSpPr>
        <p:spPr bwMode="auto">
          <a:xfrm>
            <a:off x="3225800" y="3106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6398" name="Text Box 14"/>
          <p:cNvSpPr txBox="1">
            <a:spLocks noChangeArrowheads="1"/>
          </p:cNvSpPr>
          <p:nvPr/>
        </p:nvSpPr>
        <p:spPr bwMode="auto">
          <a:xfrm>
            <a:off x="2844801" y="26543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6399" name="Text Box 15"/>
          <p:cNvSpPr txBox="1">
            <a:spLocks noChangeArrowheads="1"/>
          </p:cNvSpPr>
          <p:nvPr/>
        </p:nvSpPr>
        <p:spPr bwMode="auto">
          <a:xfrm>
            <a:off x="2082800" y="1698625"/>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swap</a:t>
            </a:r>
            <a:r>
              <a:rPr lang="en-US" altLang="en-US" b="1">
                <a:latin typeface="Helvetica" panose="020B0604020202020204" pitchFamily="34" charset="0"/>
              </a:rPr>
              <a:t>’s</a:t>
            </a:r>
          </a:p>
          <a:p>
            <a:pPr eaLnBrk="0" hangingPunct="0"/>
            <a:r>
              <a:rPr lang="en-US" altLang="en-US" b="1">
                <a:latin typeface="Helvetica" panose="020B0604020202020204" pitchFamily="34" charset="0"/>
              </a:rPr>
              <a:t>Stack</a:t>
            </a:r>
          </a:p>
        </p:txBody>
      </p:sp>
      <p:sp>
        <p:nvSpPr>
          <p:cNvPr id="656400" name="Rectangle 16"/>
          <p:cNvSpPr>
            <a:spLocks noChangeArrowheads="1"/>
          </p:cNvSpPr>
          <p:nvPr/>
        </p:nvSpPr>
        <p:spPr bwMode="auto">
          <a:xfrm>
            <a:off x="3759200" y="16129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6401" name="Rectangle 17"/>
          <p:cNvSpPr>
            <a:spLocks noChangeArrowheads="1"/>
          </p:cNvSpPr>
          <p:nvPr/>
        </p:nvSpPr>
        <p:spPr bwMode="auto">
          <a:xfrm>
            <a:off x="3759200" y="45847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p>
        </p:txBody>
      </p:sp>
      <p:sp>
        <p:nvSpPr>
          <p:cNvPr id="656402" name="Line 18"/>
          <p:cNvSpPr>
            <a:spLocks noChangeShapeType="1"/>
          </p:cNvSpPr>
          <p:nvPr/>
        </p:nvSpPr>
        <p:spPr bwMode="auto">
          <a:xfrm flipH="1">
            <a:off x="4841875" y="47561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403" name="Text Box 19"/>
          <p:cNvSpPr txBox="1">
            <a:spLocks noChangeArrowheads="1"/>
          </p:cNvSpPr>
          <p:nvPr/>
        </p:nvSpPr>
        <p:spPr bwMode="auto">
          <a:xfrm>
            <a:off x="5435600" y="46307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6404" name="Freeform 20"/>
          <p:cNvSpPr>
            <a:spLocks/>
          </p:cNvSpPr>
          <p:nvPr/>
        </p:nvSpPr>
        <p:spPr bwMode="auto">
          <a:xfrm>
            <a:off x="4673600" y="17653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405" name="Text Box 21"/>
          <p:cNvSpPr txBox="1">
            <a:spLocks noChangeArrowheads="1"/>
          </p:cNvSpPr>
          <p:nvPr/>
        </p:nvSpPr>
        <p:spPr bwMode="auto">
          <a:xfrm>
            <a:off x="3225800" y="4630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656407" name="Rectangle 23"/>
          <p:cNvSpPr>
            <a:spLocks noChangeArrowheads="1"/>
          </p:cNvSpPr>
          <p:nvPr/>
        </p:nvSpPr>
        <p:spPr bwMode="auto">
          <a:xfrm>
            <a:off x="7353300" y="3098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6408" name="Rectangle 24"/>
          <p:cNvSpPr>
            <a:spLocks noChangeArrowheads="1"/>
          </p:cNvSpPr>
          <p:nvPr/>
        </p:nvSpPr>
        <p:spPr bwMode="auto">
          <a:xfrm>
            <a:off x="7353300" y="3479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6409" name="Rectangle 25"/>
          <p:cNvSpPr>
            <a:spLocks noChangeArrowheads="1"/>
          </p:cNvSpPr>
          <p:nvPr/>
        </p:nvSpPr>
        <p:spPr bwMode="auto">
          <a:xfrm>
            <a:off x="7353300" y="3860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6410" name="Rectangle 26"/>
          <p:cNvSpPr>
            <a:spLocks noChangeArrowheads="1"/>
          </p:cNvSpPr>
          <p:nvPr/>
        </p:nvSpPr>
        <p:spPr bwMode="auto">
          <a:xfrm>
            <a:off x="7353300" y="42418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6411" name="Line 27"/>
          <p:cNvSpPr>
            <a:spLocks noChangeShapeType="1"/>
          </p:cNvSpPr>
          <p:nvPr/>
        </p:nvSpPr>
        <p:spPr bwMode="auto">
          <a:xfrm flipH="1">
            <a:off x="8420100" y="43942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412" name="Text Box 28"/>
          <p:cNvSpPr txBox="1">
            <a:spLocks noChangeArrowheads="1"/>
          </p:cNvSpPr>
          <p:nvPr/>
        </p:nvSpPr>
        <p:spPr bwMode="auto">
          <a:xfrm>
            <a:off x="9013825" y="42687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6413" name="Text Box 29"/>
          <p:cNvSpPr txBox="1">
            <a:spLocks noChangeArrowheads="1"/>
          </p:cNvSpPr>
          <p:nvPr/>
        </p:nvSpPr>
        <p:spPr bwMode="auto">
          <a:xfrm>
            <a:off x="6819900" y="4287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6414" name="Text Box 30"/>
          <p:cNvSpPr txBox="1">
            <a:spLocks noChangeArrowheads="1"/>
          </p:cNvSpPr>
          <p:nvPr/>
        </p:nvSpPr>
        <p:spPr bwMode="auto">
          <a:xfrm>
            <a:off x="6819900" y="3906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6415" name="Text Box 31"/>
          <p:cNvSpPr txBox="1">
            <a:spLocks noChangeArrowheads="1"/>
          </p:cNvSpPr>
          <p:nvPr/>
        </p:nvSpPr>
        <p:spPr bwMode="auto">
          <a:xfrm>
            <a:off x="6819900" y="3525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6416" name="Text Box 32"/>
          <p:cNvSpPr txBox="1">
            <a:spLocks noChangeArrowheads="1"/>
          </p:cNvSpPr>
          <p:nvPr/>
        </p:nvSpPr>
        <p:spPr bwMode="auto">
          <a:xfrm>
            <a:off x="6819900" y="3144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6417" name="Text Box 33"/>
          <p:cNvSpPr txBox="1">
            <a:spLocks noChangeArrowheads="1"/>
          </p:cNvSpPr>
          <p:nvPr/>
        </p:nvSpPr>
        <p:spPr bwMode="auto">
          <a:xfrm>
            <a:off x="6438901" y="26924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6418" name="Rectangle 34"/>
          <p:cNvSpPr>
            <a:spLocks noChangeArrowheads="1"/>
          </p:cNvSpPr>
          <p:nvPr/>
        </p:nvSpPr>
        <p:spPr bwMode="auto">
          <a:xfrm>
            <a:off x="7353300" y="16510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6419" name="Rectangle 35"/>
          <p:cNvSpPr>
            <a:spLocks noChangeArrowheads="1"/>
          </p:cNvSpPr>
          <p:nvPr/>
        </p:nvSpPr>
        <p:spPr bwMode="auto">
          <a:xfrm>
            <a:off x="7353300" y="46228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p>
        </p:txBody>
      </p:sp>
      <p:sp>
        <p:nvSpPr>
          <p:cNvPr id="656420" name="Line 36"/>
          <p:cNvSpPr>
            <a:spLocks noChangeShapeType="1"/>
          </p:cNvSpPr>
          <p:nvPr/>
        </p:nvSpPr>
        <p:spPr bwMode="auto">
          <a:xfrm flipH="1">
            <a:off x="8435975" y="47942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421" name="Text Box 37"/>
          <p:cNvSpPr txBox="1">
            <a:spLocks noChangeArrowheads="1"/>
          </p:cNvSpPr>
          <p:nvPr/>
        </p:nvSpPr>
        <p:spPr bwMode="auto">
          <a:xfrm>
            <a:off x="9029700" y="46688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6422" name="Freeform 38"/>
          <p:cNvSpPr>
            <a:spLocks/>
          </p:cNvSpPr>
          <p:nvPr/>
        </p:nvSpPr>
        <p:spPr bwMode="auto">
          <a:xfrm>
            <a:off x="8267700" y="18034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6423" name="Text Box 39"/>
          <p:cNvSpPr txBox="1">
            <a:spLocks noChangeArrowheads="1"/>
          </p:cNvSpPr>
          <p:nvPr/>
        </p:nvSpPr>
        <p:spPr bwMode="auto">
          <a:xfrm>
            <a:off x="6819900" y="4668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2" name="Content Placeholder 1"/>
          <p:cNvSpPr>
            <a:spLocks noGrp="1"/>
          </p:cNvSpPr>
          <p:nvPr>
            <p:ph idx="1"/>
          </p:nvPr>
        </p:nvSpPr>
        <p:spPr/>
        <p:txBody>
          <a:bodyPr/>
          <a:lstStyle/>
          <a:p>
            <a:endParaRPr lang="en-US"/>
          </a:p>
        </p:txBody>
      </p:sp>
    </p:spTree>
    <p:extLst>
      <p:ext uri="{BB962C8B-B14F-4D97-AF65-F5344CB8AC3E}">
        <p14:creationId xmlns:p14="http://schemas.microsoft.com/office/powerpoint/2010/main" val="146797641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Rectangle 2"/>
          <p:cNvSpPr>
            <a:spLocks noGrp="1" noChangeArrowheads="1"/>
          </p:cNvSpPr>
          <p:nvPr>
            <p:ph type="title"/>
          </p:nvPr>
        </p:nvSpPr>
        <p:spPr/>
        <p:txBody>
          <a:bodyPr>
            <a:normAutofit/>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Finish #2</a:t>
            </a:r>
          </a:p>
        </p:txBody>
      </p:sp>
      <p:sp>
        <p:nvSpPr>
          <p:cNvPr id="2" name="Content Placeholder 1"/>
          <p:cNvSpPr>
            <a:spLocks noGrp="1"/>
          </p:cNvSpPr>
          <p:nvPr>
            <p:ph idx="1"/>
          </p:nvPr>
        </p:nvSpPr>
        <p:spPr/>
        <p:txBody>
          <a:bodyPr/>
          <a:lstStyle/>
          <a:p>
            <a:endParaRPr lang="en-US"/>
          </a:p>
        </p:txBody>
      </p:sp>
      <p:sp>
        <p:nvSpPr>
          <p:cNvPr id="38" name="Date Placeholder 2"/>
          <p:cNvSpPr>
            <a:spLocks noGrp="1"/>
          </p:cNvSpPr>
          <p:nvPr>
            <p:ph type="dt" sz="half" idx="10"/>
          </p:nvPr>
        </p:nvSpPr>
        <p:spPr/>
        <p:txBody>
          <a:bodyPr/>
          <a:lstStyle/>
          <a:p>
            <a:r>
              <a:rPr lang="en-US" altLang="en-US"/>
              <a:t>CS5250 - 2021/2022 Sem 2</a:t>
            </a:r>
          </a:p>
        </p:txBody>
      </p:sp>
      <p:sp>
        <p:nvSpPr>
          <p:cNvPr id="40" name="Slide Number Placeholder 4"/>
          <p:cNvSpPr>
            <a:spLocks noGrp="1"/>
          </p:cNvSpPr>
          <p:nvPr>
            <p:ph type="sldNum" sz="quarter" idx="12"/>
          </p:nvPr>
        </p:nvSpPr>
        <p:spPr/>
        <p:txBody>
          <a:bodyPr/>
          <a:lstStyle/>
          <a:p>
            <a:fld id="{634D325B-221C-4971-8CCA-CBACC845B74E}" type="slidenum">
              <a:rPr lang="en-US" altLang="en-US"/>
              <a:pPr/>
              <a:t>97</a:t>
            </a:fld>
            <a:endParaRPr lang="en-US" altLang="en-US"/>
          </a:p>
        </p:txBody>
      </p:sp>
      <p:sp>
        <p:nvSpPr>
          <p:cNvPr id="657411" name="Rectangle 3"/>
          <p:cNvSpPr>
            <a:spLocks noChangeArrowheads="1"/>
          </p:cNvSpPr>
          <p:nvPr/>
        </p:nvSpPr>
        <p:spPr bwMode="auto">
          <a:xfrm>
            <a:off x="7086600" y="5257801"/>
            <a:ext cx="3124200" cy="951543"/>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movl -4(%ebp),%ebx</a:t>
            </a:r>
          </a:p>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movl %ebp,%esp</a:t>
            </a:r>
          </a:p>
          <a:p>
            <a:pPr eaLnBrk="0" hangingPunct="0"/>
            <a:r>
              <a:rPr lang="en-US" altLang="en-US" sz="1400" b="1">
                <a:latin typeface="Courier New" panose="02070309020205020404" pitchFamily="49" charset="0"/>
              </a:rPr>
              <a:t>	popl %ebp</a:t>
            </a:r>
          </a:p>
          <a:p>
            <a:pPr eaLnBrk="0" hangingPunct="0"/>
            <a:r>
              <a:rPr lang="en-US" altLang="en-US" sz="1400" b="1">
                <a:latin typeface="Courier New" panose="02070309020205020404" pitchFamily="49" charset="0"/>
              </a:rPr>
              <a:t>	ret</a:t>
            </a:r>
          </a:p>
        </p:txBody>
      </p:sp>
      <p:sp>
        <p:nvSpPr>
          <p:cNvPr id="657412" name="Rectangle 4"/>
          <p:cNvSpPr>
            <a:spLocks noChangeArrowheads="1"/>
          </p:cNvSpPr>
          <p:nvPr/>
        </p:nvSpPr>
        <p:spPr bwMode="auto">
          <a:xfrm>
            <a:off x="3683000" y="3060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7413" name="Rectangle 5"/>
          <p:cNvSpPr>
            <a:spLocks noChangeArrowheads="1"/>
          </p:cNvSpPr>
          <p:nvPr/>
        </p:nvSpPr>
        <p:spPr bwMode="auto">
          <a:xfrm>
            <a:off x="3683000" y="3441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7414" name="Rectangle 6"/>
          <p:cNvSpPr>
            <a:spLocks noChangeArrowheads="1"/>
          </p:cNvSpPr>
          <p:nvPr/>
        </p:nvSpPr>
        <p:spPr bwMode="auto">
          <a:xfrm>
            <a:off x="3683000" y="38227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7415" name="Rectangle 7"/>
          <p:cNvSpPr>
            <a:spLocks noChangeArrowheads="1"/>
          </p:cNvSpPr>
          <p:nvPr/>
        </p:nvSpPr>
        <p:spPr bwMode="auto">
          <a:xfrm>
            <a:off x="3683000" y="42037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7416" name="Line 8"/>
          <p:cNvSpPr>
            <a:spLocks noChangeShapeType="1"/>
          </p:cNvSpPr>
          <p:nvPr/>
        </p:nvSpPr>
        <p:spPr bwMode="auto">
          <a:xfrm flipH="1">
            <a:off x="4749800" y="43561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7417" name="Text Box 9"/>
          <p:cNvSpPr txBox="1">
            <a:spLocks noChangeArrowheads="1"/>
          </p:cNvSpPr>
          <p:nvPr/>
        </p:nvSpPr>
        <p:spPr bwMode="auto">
          <a:xfrm>
            <a:off x="5343525" y="42306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7418" name="Text Box 10"/>
          <p:cNvSpPr txBox="1">
            <a:spLocks noChangeArrowheads="1"/>
          </p:cNvSpPr>
          <p:nvPr/>
        </p:nvSpPr>
        <p:spPr bwMode="auto">
          <a:xfrm>
            <a:off x="3149600" y="4249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7419" name="Text Box 11"/>
          <p:cNvSpPr txBox="1">
            <a:spLocks noChangeArrowheads="1"/>
          </p:cNvSpPr>
          <p:nvPr/>
        </p:nvSpPr>
        <p:spPr bwMode="auto">
          <a:xfrm>
            <a:off x="3149600" y="3868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7420" name="Text Box 12"/>
          <p:cNvSpPr txBox="1">
            <a:spLocks noChangeArrowheads="1"/>
          </p:cNvSpPr>
          <p:nvPr/>
        </p:nvSpPr>
        <p:spPr bwMode="auto">
          <a:xfrm>
            <a:off x="3149600" y="3487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7421" name="Text Box 13"/>
          <p:cNvSpPr txBox="1">
            <a:spLocks noChangeArrowheads="1"/>
          </p:cNvSpPr>
          <p:nvPr/>
        </p:nvSpPr>
        <p:spPr bwMode="auto">
          <a:xfrm>
            <a:off x="3149600" y="3106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7422" name="Text Box 14"/>
          <p:cNvSpPr txBox="1">
            <a:spLocks noChangeArrowheads="1"/>
          </p:cNvSpPr>
          <p:nvPr/>
        </p:nvSpPr>
        <p:spPr bwMode="auto">
          <a:xfrm>
            <a:off x="2768601" y="26543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7423" name="Text Box 15"/>
          <p:cNvSpPr txBox="1">
            <a:spLocks noChangeArrowheads="1"/>
          </p:cNvSpPr>
          <p:nvPr/>
        </p:nvSpPr>
        <p:spPr bwMode="auto">
          <a:xfrm>
            <a:off x="2006600" y="1698625"/>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swap</a:t>
            </a:r>
            <a:r>
              <a:rPr lang="en-US" altLang="en-US" b="1">
                <a:latin typeface="Helvetica" panose="020B0604020202020204" pitchFamily="34" charset="0"/>
              </a:rPr>
              <a:t>’s</a:t>
            </a:r>
          </a:p>
          <a:p>
            <a:pPr eaLnBrk="0" hangingPunct="0"/>
            <a:r>
              <a:rPr lang="en-US" altLang="en-US" b="1">
                <a:latin typeface="Helvetica" panose="020B0604020202020204" pitchFamily="34" charset="0"/>
              </a:rPr>
              <a:t>Stack</a:t>
            </a:r>
          </a:p>
        </p:txBody>
      </p:sp>
      <p:sp>
        <p:nvSpPr>
          <p:cNvPr id="657424" name="Rectangle 16"/>
          <p:cNvSpPr>
            <a:spLocks noChangeArrowheads="1"/>
          </p:cNvSpPr>
          <p:nvPr/>
        </p:nvSpPr>
        <p:spPr bwMode="auto">
          <a:xfrm>
            <a:off x="3683000" y="16129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7425" name="Rectangle 17"/>
          <p:cNvSpPr>
            <a:spLocks noChangeArrowheads="1"/>
          </p:cNvSpPr>
          <p:nvPr/>
        </p:nvSpPr>
        <p:spPr bwMode="auto">
          <a:xfrm>
            <a:off x="3683000" y="45847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%ebx</a:t>
            </a:r>
          </a:p>
        </p:txBody>
      </p:sp>
      <p:sp>
        <p:nvSpPr>
          <p:cNvPr id="657426" name="Line 18"/>
          <p:cNvSpPr>
            <a:spLocks noChangeShapeType="1"/>
          </p:cNvSpPr>
          <p:nvPr/>
        </p:nvSpPr>
        <p:spPr bwMode="auto">
          <a:xfrm flipH="1">
            <a:off x="4765675" y="475615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7427" name="Text Box 19"/>
          <p:cNvSpPr txBox="1">
            <a:spLocks noChangeArrowheads="1"/>
          </p:cNvSpPr>
          <p:nvPr/>
        </p:nvSpPr>
        <p:spPr bwMode="auto">
          <a:xfrm>
            <a:off x="5359400" y="46307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7428" name="Freeform 20"/>
          <p:cNvSpPr>
            <a:spLocks/>
          </p:cNvSpPr>
          <p:nvPr/>
        </p:nvSpPr>
        <p:spPr bwMode="auto">
          <a:xfrm>
            <a:off x="4597400" y="17653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7429" name="Text Box 21"/>
          <p:cNvSpPr txBox="1">
            <a:spLocks noChangeArrowheads="1"/>
          </p:cNvSpPr>
          <p:nvPr/>
        </p:nvSpPr>
        <p:spPr bwMode="auto">
          <a:xfrm>
            <a:off x="3149600" y="46307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-4 </a:t>
            </a:r>
          </a:p>
        </p:txBody>
      </p:sp>
      <p:sp>
        <p:nvSpPr>
          <p:cNvPr id="657430" name="Rectangle 22"/>
          <p:cNvSpPr>
            <a:spLocks noChangeArrowheads="1"/>
          </p:cNvSpPr>
          <p:nvPr/>
        </p:nvSpPr>
        <p:spPr bwMode="auto">
          <a:xfrm>
            <a:off x="7683500" y="3124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7431" name="Rectangle 23"/>
          <p:cNvSpPr>
            <a:spLocks noChangeArrowheads="1"/>
          </p:cNvSpPr>
          <p:nvPr/>
        </p:nvSpPr>
        <p:spPr bwMode="auto">
          <a:xfrm>
            <a:off x="7683500" y="3505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7432" name="Rectangle 24"/>
          <p:cNvSpPr>
            <a:spLocks noChangeArrowheads="1"/>
          </p:cNvSpPr>
          <p:nvPr/>
        </p:nvSpPr>
        <p:spPr bwMode="auto">
          <a:xfrm>
            <a:off x="7683500" y="38862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7433" name="Rectangle 25"/>
          <p:cNvSpPr>
            <a:spLocks noChangeArrowheads="1"/>
          </p:cNvSpPr>
          <p:nvPr/>
        </p:nvSpPr>
        <p:spPr bwMode="auto">
          <a:xfrm>
            <a:off x="7683500" y="42672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7434" name="Line 26"/>
          <p:cNvSpPr>
            <a:spLocks noChangeShapeType="1"/>
          </p:cNvSpPr>
          <p:nvPr/>
        </p:nvSpPr>
        <p:spPr bwMode="auto">
          <a:xfrm flipH="1">
            <a:off x="8750300" y="44196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7435" name="Text Box 27"/>
          <p:cNvSpPr txBox="1">
            <a:spLocks noChangeArrowheads="1"/>
          </p:cNvSpPr>
          <p:nvPr/>
        </p:nvSpPr>
        <p:spPr bwMode="auto">
          <a:xfrm>
            <a:off x="9344025" y="42941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7436" name="Text Box 28"/>
          <p:cNvSpPr txBox="1">
            <a:spLocks noChangeArrowheads="1"/>
          </p:cNvSpPr>
          <p:nvPr/>
        </p:nvSpPr>
        <p:spPr bwMode="auto">
          <a:xfrm>
            <a:off x="7150100" y="43132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7437" name="Text Box 29"/>
          <p:cNvSpPr txBox="1">
            <a:spLocks noChangeArrowheads="1"/>
          </p:cNvSpPr>
          <p:nvPr/>
        </p:nvSpPr>
        <p:spPr bwMode="auto">
          <a:xfrm>
            <a:off x="7150100" y="39322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7438" name="Text Box 30"/>
          <p:cNvSpPr txBox="1">
            <a:spLocks noChangeArrowheads="1"/>
          </p:cNvSpPr>
          <p:nvPr/>
        </p:nvSpPr>
        <p:spPr bwMode="auto">
          <a:xfrm>
            <a:off x="7150100" y="35512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7439" name="Text Box 31"/>
          <p:cNvSpPr txBox="1">
            <a:spLocks noChangeArrowheads="1"/>
          </p:cNvSpPr>
          <p:nvPr/>
        </p:nvSpPr>
        <p:spPr bwMode="auto">
          <a:xfrm>
            <a:off x="7150100" y="31702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7440" name="Text Box 32"/>
          <p:cNvSpPr txBox="1">
            <a:spLocks noChangeArrowheads="1"/>
          </p:cNvSpPr>
          <p:nvPr/>
        </p:nvSpPr>
        <p:spPr bwMode="auto">
          <a:xfrm>
            <a:off x="6769101" y="27178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7441" name="Text Box 33"/>
          <p:cNvSpPr txBox="1">
            <a:spLocks noChangeArrowheads="1"/>
          </p:cNvSpPr>
          <p:nvPr/>
        </p:nvSpPr>
        <p:spPr bwMode="auto">
          <a:xfrm>
            <a:off x="6007100" y="1762125"/>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swap</a:t>
            </a:r>
            <a:r>
              <a:rPr lang="en-US" altLang="en-US" b="1">
                <a:latin typeface="Helvetica" panose="020B0604020202020204" pitchFamily="34" charset="0"/>
              </a:rPr>
              <a:t>’s</a:t>
            </a:r>
          </a:p>
          <a:p>
            <a:pPr eaLnBrk="0" hangingPunct="0"/>
            <a:r>
              <a:rPr lang="en-US" altLang="en-US" b="1">
                <a:latin typeface="Helvetica" panose="020B0604020202020204" pitchFamily="34" charset="0"/>
              </a:rPr>
              <a:t>Stack</a:t>
            </a:r>
          </a:p>
        </p:txBody>
      </p:sp>
      <p:sp>
        <p:nvSpPr>
          <p:cNvPr id="657442" name="Rectangle 34"/>
          <p:cNvSpPr>
            <a:spLocks noChangeArrowheads="1"/>
          </p:cNvSpPr>
          <p:nvPr/>
        </p:nvSpPr>
        <p:spPr bwMode="auto">
          <a:xfrm>
            <a:off x="7683500" y="16764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7443" name="Line 35"/>
          <p:cNvSpPr>
            <a:spLocks noChangeShapeType="1"/>
          </p:cNvSpPr>
          <p:nvPr/>
        </p:nvSpPr>
        <p:spPr bwMode="auto">
          <a:xfrm flipH="1" flipV="1">
            <a:off x="8753475" y="4521200"/>
            <a:ext cx="469900" cy="29845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7444" name="Text Box 36"/>
          <p:cNvSpPr txBox="1">
            <a:spLocks noChangeArrowheads="1"/>
          </p:cNvSpPr>
          <p:nvPr/>
        </p:nvSpPr>
        <p:spPr bwMode="auto">
          <a:xfrm>
            <a:off x="9359900" y="46942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7445" name="Freeform 37"/>
          <p:cNvSpPr>
            <a:spLocks/>
          </p:cNvSpPr>
          <p:nvPr/>
        </p:nvSpPr>
        <p:spPr bwMode="auto">
          <a:xfrm>
            <a:off x="8597900" y="18288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367061867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4" name="Rectangle 2"/>
          <p:cNvSpPr>
            <a:spLocks noGrp="1" noChangeArrowheads="1"/>
          </p:cNvSpPr>
          <p:nvPr>
            <p:ph type="title"/>
          </p:nvPr>
        </p:nvSpPr>
        <p:spPr/>
        <p:txBody>
          <a:bodyPr>
            <a:normAutofit/>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Finish #3</a:t>
            </a:r>
          </a:p>
        </p:txBody>
      </p:sp>
      <p:sp>
        <p:nvSpPr>
          <p:cNvPr id="2" name="Content Placeholder 1"/>
          <p:cNvSpPr>
            <a:spLocks noGrp="1"/>
          </p:cNvSpPr>
          <p:nvPr>
            <p:ph idx="1"/>
          </p:nvPr>
        </p:nvSpPr>
        <p:spPr/>
        <p:txBody>
          <a:bodyPr/>
          <a:lstStyle/>
          <a:p>
            <a:endParaRPr lang="en-US"/>
          </a:p>
        </p:txBody>
      </p:sp>
      <p:sp>
        <p:nvSpPr>
          <p:cNvPr id="33" name="Date Placeholder 2"/>
          <p:cNvSpPr>
            <a:spLocks noGrp="1"/>
          </p:cNvSpPr>
          <p:nvPr>
            <p:ph type="dt" sz="half" idx="10"/>
          </p:nvPr>
        </p:nvSpPr>
        <p:spPr/>
        <p:txBody>
          <a:bodyPr/>
          <a:lstStyle/>
          <a:p>
            <a:r>
              <a:rPr lang="en-US" altLang="en-US"/>
              <a:t>CS5250 - 2021/2022 Sem 2</a:t>
            </a:r>
          </a:p>
        </p:txBody>
      </p:sp>
      <p:sp>
        <p:nvSpPr>
          <p:cNvPr id="35" name="Slide Number Placeholder 4"/>
          <p:cNvSpPr>
            <a:spLocks noGrp="1"/>
          </p:cNvSpPr>
          <p:nvPr>
            <p:ph type="sldNum" sz="quarter" idx="12"/>
          </p:nvPr>
        </p:nvSpPr>
        <p:spPr/>
        <p:txBody>
          <a:bodyPr/>
          <a:lstStyle/>
          <a:p>
            <a:fld id="{D1187443-681C-40E6-B5C7-8E35F9A61466}" type="slidenum">
              <a:rPr lang="en-US" altLang="en-US"/>
              <a:pPr/>
              <a:t>98</a:t>
            </a:fld>
            <a:endParaRPr lang="en-US" altLang="en-US"/>
          </a:p>
        </p:txBody>
      </p:sp>
      <p:sp>
        <p:nvSpPr>
          <p:cNvPr id="658435" name="Rectangle 3"/>
          <p:cNvSpPr>
            <a:spLocks noChangeArrowheads="1"/>
          </p:cNvSpPr>
          <p:nvPr/>
        </p:nvSpPr>
        <p:spPr bwMode="auto">
          <a:xfrm>
            <a:off x="7010400" y="4953001"/>
            <a:ext cx="3124200" cy="951543"/>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sz="1400" b="1">
                <a:latin typeface="Courier New" panose="02070309020205020404" pitchFamily="49" charset="0"/>
              </a:rPr>
              <a:t>	movl -4(%ebp),%ebx</a:t>
            </a:r>
          </a:p>
          <a:p>
            <a:pPr eaLnBrk="0" hangingPunct="0"/>
            <a:r>
              <a:rPr lang="en-US" altLang="en-US" sz="1400" b="1">
                <a:latin typeface="Courier New" panose="02070309020205020404" pitchFamily="49" charset="0"/>
              </a:rPr>
              <a:t>	movl %ebp,%esp</a:t>
            </a:r>
          </a:p>
          <a:p>
            <a:pPr eaLnBrk="0" hangingPunct="0"/>
            <a:r>
              <a:rPr lang="en-US" altLang="en-US" sz="1400" b="1">
                <a:latin typeface="Courier New" panose="02070309020205020404" pitchFamily="49" charset="0"/>
              </a:rPr>
              <a:t>	</a:t>
            </a:r>
            <a:r>
              <a:rPr lang="en-US" altLang="en-US" sz="1400" b="1" u="sng">
                <a:latin typeface="Courier New" panose="02070309020205020404" pitchFamily="49" charset="0"/>
              </a:rPr>
              <a:t>popl %ebp</a:t>
            </a:r>
          </a:p>
          <a:p>
            <a:pPr eaLnBrk="0" hangingPunct="0"/>
            <a:r>
              <a:rPr lang="en-US" altLang="en-US" sz="1400" b="1">
                <a:latin typeface="Courier New" panose="02070309020205020404" pitchFamily="49" charset="0"/>
              </a:rPr>
              <a:t>	ret</a:t>
            </a:r>
          </a:p>
        </p:txBody>
      </p:sp>
      <p:sp>
        <p:nvSpPr>
          <p:cNvPr id="658436" name="Rectangle 4"/>
          <p:cNvSpPr>
            <a:spLocks noChangeArrowheads="1"/>
          </p:cNvSpPr>
          <p:nvPr/>
        </p:nvSpPr>
        <p:spPr bwMode="auto">
          <a:xfrm>
            <a:off x="7835900" y="31369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8437" name="Rectangle 5"/>
          <p:cNvSpPr>
            <a:spLocks noChangeArrowheads="1"/>
          </p:cNvSpPr>
          <p:nvPr/>
        </p:nvSpPr>
        <p:spPr bwMode="auto">
          <a:xfrm>
            <a:off x="7835900" y="35179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8438" name="Rectangle 6"/>
          <p:cNvSpPr>
            <a:spLocks noChangeArrowheads="1"/>
          </p:cNvSpPr>
          <p:nvPr/>
        </p:nvSpPr>
        <p:spPr bwMode="auto">
          <a:xfrm>
            <a:off x="7835900" y="38989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8439" name="Line 7"/>
          <p:cNvSpPr>
            <a:spLocks noChangeShapeType="1"/>
          </p:cNvSpPr>
          <p:nvPr/>
        </p:nvSpPr>
        <p:spPr bwMode="auto">
          <a:xfrm flipH="1">
            <a:off x="8874125" y="18415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8440" name="Text Box 8"/>
          <p:cNvSpPr txBox="1">
            <a:spLocks noChangeArrowheads="1"/>
          </p:cNvSpPr>
          <p:nvPr/>
        </p:nvSpPr>
        <p:spPr bwMode="auto">
          <a:xfrm>
            <a:off x="9467850" y="171608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8441" name="Text Box 9"/>
          <p:cNvSpPr txBox="1">
            <a:spLocks noChangeArrowheads="1"/>
          </p:cNvSpPr>
          <p:nvPr/>
        </p:nvSpPr>
        <p:spPr bwMode="auto">
          <a:xfrm>
            <a:off x="7302500" y="39449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8442" name="Text Box 10"/>
          <p:cNvSpPr txBox="1">
            <a:spLocks noChangeArrowheads="1"/>
          </p:cNvSpPr>
          <p:nvPr/>
        </p:nvSpPr>
        <p:spPr bwMode="auto">
          <a:xfrm>
            <a:off x="7302500" y="35639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8443" name="Text Box 11"/>
          <p:cNvSpPr txBox="1">
            <a:spLocks noChangeArrowheads="1"/>
          </p:cNvSpPr>
          <p:nvPr/>
        </p:nvSpPr>
        <p:spPr bwMode="auto">
          <a:xfrm>
            <a:off x="7302500" y="31829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8444" name="Text Box 12"/>
          <p:cNvSpPr txBox="1">
            <a:spLocks noChangeArrowheads="1"/>
          </p:cNvSpPr>
          <p:nvPr/>
        </p:nvSpPr>
        <p:spPr bwMode="auto">
          <a:xfrm>
            <a:off x="6921501" y="27305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8445" name="Text Box 13"/>
          <p:cNvSpPr txBox="1">
            <a:spLocks noChangeArrowheads="1"/>
          </p:cNvSpPr>
          <p:nvPr/>
        </p:nvSpPr>
        <p:spPr bwMode="auto">
          <a:xfrm>
            <a:off x="6159500" y="1774825"/>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swap</a:t>
            </a:r>
            <a:r>
              <a:rPr lang="en-US" altLang="en-US" b="1">
                <a:latin typeface="Helvetica" panose="020B0604020202020204" pitchFamily="34" charset="0"/>
              </a:rPr>
              <a:t>’s</a:t>
            </a:r>
          </a:p>
          <a:p>
            <a:pPr eaLnBrk="0" hangingPunct="0"/>
            <a:r>
              <a:rPr lang="en-US" altLang="en-US" b="1">
                <a:latin typeface="Helvetica" panose="020B0604020202020204" pitchFamily="34" charset="0"/>
              </a:rPr>
              <a:t>Stack</a:t>
            </a:r>
          </a:p>
        </p:txBody>
      </p:sp>
      <p:sp>
        <p:nvSpPr>
          <p:cNvPr id="658446" name="Rectangle 14"/>
          <p:cNvSpPr>
            <a:spLocks noChangeArrowheads="1"/>
          </p:cNvSpPr>
          <p:nvPr/>
        </p:nvSpPr>
        <p:spPr bwMode="auto">
          <a:xfrm>
            <a:off x="7835900" y="16891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8447" name="Rectangle 15"/>
          <p:cNvSpPr>
            <a:spLocks noChangeArrowheads="1"/>
          </p:cNvSpPr>
          <p:nvPr/>
        </p:nvSpPr>
        <p:spPr bwMode="auto">
          <a:xfrm>
            <a:off x="3492500" y="3225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8448" name="Rectangle 16"/>
          <p:cNvSpPr>
            <a:spLocks noChangeArrowheads="1"/>
          </p:cNvSpPr>
          <p:nvPr/>
        </p:nvSpPr>
        <p:spPr bwMode="auto">
          <a:xfrm>
            <a:off x="3492500" y="3606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8449" name="Rectangle 17"/>
          <p:cNvSpPr>
            <a:spLocks noChangeArrowheads="1"/>
          </p:cNvSpPr>
          <p:nvPr/>
        </p:nvSpPr>
        <p:spPr bwMode="auto">
          <a:xfrm>
            <a:off x="3492500" y="3987800"/>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8450" name="Rectangle 18"/>
          <p:cNvSpPr>
            <a:spLocks noChangeArrowheads="1"/>
          </p:cNvSpPr>
          <p:nvPr/>
        </p:nvSpPr>
        <p:spPr bwMode="auto">
          <a:xfrm>
            <a:off x="3492500" y="4368800"/>
            <a:ext cx="1066800" cy="381000"/>
          </a:xfrm>
          <a:prstGeom prst="rect">
            <a:avLst/>
          </a:prstGeom>
          <a:solidFill>
            <a:srgbClr val="FFFF99"/>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Old </a:t>
            </a:r>
            <a:r>
              <a:rPr lang="en-US" altLang="en-US" sz="1400" b="1">
                <a:latin typeface="Courier New" panose="02070309020205020404" pitchFamily="49" charset="0"/>
              </a:rPr>
              <a:t>%ebp</a:t>
            </a:r>
            <a:endParaRPr lang="en-US" altLang="en-US" sz="1400" b="1">
              <a:latin typeface="Helvetica" panose="020B0604020202020204" pitchFamily="34" charset="0"/>
            </a:endParaRPr>
          </a:p>
        </p:txBody>
      </p:sp>
      <p:sp>
        <p:nvSpPr>
          <p:cNvPr id="658451" name="Line 19"/>
          <p:cNvSpPr>
            <a:spLocks noChangeShapeType="1"/>
          </p:cNvSpPr>
          <p:nvPr/>
        </p:nvSpPr>
        <p:spPr bwMode="auto">
          <a:xfrm flipH="1">
            <a:off x="4559300" y="4521200"/>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8452" name="Text Box 20"/>
          <p:cNvSpPr txBox="1">
            <a:spLocks noChangeArrowheads="1"/>
          </p:cNvSpPr>
          <p:nvPr/>
        </p:nvSpPr>
        <p:spPr bwMode="auto">
          <a:xfrm>
            <a:off x="5076825" y="4429125"/>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8453" name="Text Box 21"/>
          <p:cNvSpPr txBox="1">
            <a:spLocks noChangeArrowheads="1"/>
          </p:cNvSpPr>
          <p:nvPr/>
        </p:nvSpPr>
        <p:spPr bwMode="auto">
          <a:xfrm>
            <a:off x="2959100" y="4414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0 </a:t>
            </a:r>
          </a:p>
        </p:txBody>
      </p:sp>
      <p:sp>
        <p:nvSpPr>
          <p:cNvPr id="658454" name="Text Box 22"/>
          <p:cNvSpPr txBox="1">
            <a:spLocks noChangeArrowheads="1"/>
          </p:cNvSpPr>
          <p:nvPr/>
        </p:nvSpPr>
        <p:spPr bwMode="auto">
          <a:xfrm>
            <a:off x="2959100" y="4033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8455" name="Text Box 23"/>
          <p:cNvSpPr txBox="1">
            <a:spLocks noChangeArrowheads="1"/>
          </p:cNvSpPr>
          <p:nvPr/>
        </p:nvSpPr>
        <p:spPr bwMode="auto">
          <a:xfrm>
            <a:off x="2959100" y="3652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8456" name="Text Box 24"/>
          <p:cNvSpPr txBox="1">
            <a:spLocks noChangeArrowheads="1"/>
          </p:cNvSpPr>
          <p:nvPr/>
        </p:nvSpPr>
        <p:spPr bwMode="auto">
          <a:xfrm>
            <a:off x="2959100" y="3271838"/>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8457" name="Text Box 25"/>
          <p:cNvSpPr txBox="1">
            <a:spLocks noChangeArrowheads="1"/>
          </p:cNvSpPr>
          <p:nvPr/>
        </p:nvSpPr>
        <p:spPr bwMode="auto">
          <a:xfrm>
            <a:off x="2578101" y="2819400"/>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8458" name="Text Box 26"/>
          <p:cNvSpPr txBox="1">
            <a:spLocks noChangeArrowheads="1"/>
          </p:cNvSpPr>
          <p:nvPr/>
        </p:nvSpPr>
        <p:spPr bwMode="auto">
          <a:xfrm>
            <a:off x="1816100" y="1863725"/>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Courier New" panose="02070309020205020404" pitchFamily="49" charset="0"/>
              </a:rPr>
              <a:t>swap</a:t>
            </a:r>
            <a:r>
              <a:rPr lang="en-US" altLang="en-US" b="1">
                <a:latin typeface="Helvetica" panose="020B0604020202020204" pitchFamily="34" charset="0"/>
              </a:rPr>
              <a:t>’s</a:t>
            </a:r>
          </a:p>
          <a:p>
            <a:pPr eaLnBrk="0" hangingPunct="0"/>
            <a:r>
              <a:rPr lang="en-US" altLang="en-US" b="1">
                <a:latin typeface="Helvetica" panose="020B0604020202020204" pitchFamily="34" charset="0"/>
              </a:rPr>
              <a:t>Stack</a:t>
            </a:r>
          </a:p>
        </p:txBody>
      </p:sp>
      <p:sp>
        <p:nvSpPr>
          <p:cNvPr id="658459" name="Rectangle 27"/>
          <p:cNvSpPr>
            <a:spLocks noChangeArrowheads="1"/>
          </p:cNvSpPr>
          <p:nvPr/>
        </p:nvSpPr>
        <p:spPr bwMode="auto">
          <a:xfrm>
            <a:off x="3492500" y="1778000"/>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8460" name="Line 28"/>
          <p:cNvSpPr>
            <a:spLocks noChangeShapeType="1"/>
          </p:cNvSpPr>
          <p:nvPr/>
        </p:nvSpPr>
        <p:spPr bwMode="auto">
          <a:xfrm flipH="1" flipV="1">
            <a:off x="4562475" y="4622800"/>
            <a:ext cx="469900" cy="29845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8461" name="Freeform 29"/>
          <p:cNvSpPr>
            <a:spLocks/>
          </p:cNvSpPr>
          <p:nvPr/>
        </p:nvSpPr>
        <p:spPr bwMode="auto">
          <a:xfrm>
            <a:off x="4406900" y="1930400"/>
            <a:ext cx="1003300" cy="2514600"/>
          </a:xfrm>
          <a:custGeom>
            <a:avLst/>
            <a:gdLst>
              <a:gd name="T0" fmla="*/ 0 w 632"/>
              <a:gd name="T1" fmla="*/ 1584 h 1584"/>
              <a:gd name="T2" fmla="*/ 288 w 632"/>
              <a:gd name="T3" fmla="*/ 1536 h 1584"/>
              <a:gd name="T4" fmla="*/ 528 w 632"/>
              <a:gd name="T5" fmla="*/ 1296 h 1584"/>
              <a:gd name="T6" fmla="*/ 624 w 632"/>
              <a:gd name="T7" fmla="*/ 864 h 1584"/>
              <a:gd name="T8" fmla="*/ 576 w 632"/>
              <a:gd name="T9" fmla="*/ 432 h 1584"/>
              <a:gd name="T10" fmla="*/ 336 w 632"/>
              <a:gd name="T11" fmla="*/ 96 h 1584"/>
              <a:gd name="T12" fmla="*/ 96 w 632"/>
              <a:gd name="T13" fmla="*/ 0 h 1584"/>
            </a:gdLst>
            <a:ahLst/>
            <a:cxnLst>
              <a:cxn ang="0">
                <a:pos x="T0" y="T1"/>
              </a:cxn>
              <a:cxn ang="0">
                <a:pos x="T2" y="T3"/>
              </a:cxn>
              <a:cxn ang="0">
                <a:pos x="T4" y="T5"/>
              </a:cxn>
              <a:cxn ang="0">
                <a:pos x="T6" y="T7"/>
              </a:cxn>
              <a:cxn ang="0">
                <a:pos x="T8" y="T9"/>
              </a:cxn>
              <a:cxn ang="0">
                <a:pos x="T10" y="T11"/>
              </a:cxn>
              <a:cxn ang="0">
                <a:pos x="T12" y="T13"/>
              </a:cxn>
            </a:cxnLst>
            <a:rect l="0" t="0" r="r" b="b"/>
            <a:pathLst>
              <a:path w="632" h="1584">
                <a:moveTo>
                  <a:pt x="0" y="1584"/>
                </a:moveTo>
                <a:cubicBezTo>
                  <a:pt x="100" y="1584"/>
                  <a:pt x="200" y="1584"/>
                  <a:pt x="288" y="1536"/>
                </a:cubicBezTo>
                <a:cubicBezTo>
                  <a:pt x="376" y="1488"/>
                  <a:pt x="472" y="1408"/>
                  <a:pt x="528" y="1296"/>
                </a:cubicBezTo>
                <a:cubicBezTo>
                  <a:pt x="584" y="1184"/>
                  <a:pt x="616" y="1008"/>
                  <a:pt x="624" y="864"/>
                </a:cubicBezTo>
                <a:cubicBezTo>
                  <a:pt x="632" y="720"/>
                  <a:pt x="624" y="560"/>
                  <a:pt x="576" y="432"/>
                </a:cubicBezTo>
                <a:cubicBezTo>
                  <a:pt x="528" y="304"/>
                  <a:pt x="416" y="168"/>
                  <a:pt x="336" y="96"/>
                </a:cubicBezTo>
                <a:cubicBezTo>
                  <a:pt x="256" y="24"/>
                  <a:pt x="136" y="16"/>
                  <a:pt x="96" y="0"/>
                </a:cubicBezTo>
              </a:path>
            </a:pathLst>
          </a:custGeom>
          <a:noFill/>
          <a:ln w="25400" cap="flat" cmpd="sng">
            <a:solidFill>
              <a:schemeClr val="tx1"/>
            </a:solidFill>
            <a:prstDash val="solid"/>
            <a:round/>
            <a:headEnd type="oval" w="med" len="med"/>
            <a:tailEnd type="triangl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8462" name="Text Box 30"/>
          <p:cNvSpPr txBox="1">
            <a:spLocks noChangeArrowheads="1"/>
          </p:cNvSpPr>
          <p:nvPr/>
        </p:nvSpPr>
        <p:spPr bwMode="auto">
          <a:xfrm>
            <a:off x="5029200" y="47958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8463" name="Line 31"/>
          <p:cNvSpPr>
            <a:spLocks noChangeShapeType="1"/>
          </p:cNvSpPr>
          <p:nvPr/>
        </p:nvSpPr>
        <p:spPr bwMode="auto">
          <a:xfrm flipH="1" flipV="1">
            <a:off x="8943975" y="4076700"/>
            <a:ext cx="469900" cy="29845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8464" name="Text Box 32"/>
          <p:cNvSpPr txBox="1">
            <a:spLocks noChangeArrowheads="1"/>
          </p:cNvSpPr>
          <p:nvPr/>
        </p:nvSpPr>
        <p:spPr bwMode="auto">
          <a:xfrm>
            <a:off x="9410700" y="4249738"/>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Tree>
    <p:extLst>
      <p:ext uri="{BB962C8B-B14F-4D97-AF65-F5344CB8AC3E}">
        <p14:creationId xmlns:p14="http://schemas.microsoft.com/office/powerpoint/2010/main" val="410788502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Rectangle 2"/>
          <p:cNvSpPr>
            <a:spLocks noGrp="1" noChangeArrowheads="1"/>
          </p:cNvSpPr>
          <p:nvPr>
            <p:ph type="title"/>
          </p:nvPr>
        </p:nvSpPr>
        <p:spPr/>
        <p:txBody>
          <a:bodyPr>
            <a:normAutofit/>
          </a:bodyPr>
          <a:lstStyle/>
          <a:p>
            <a:r>
              <a:rPr lang="en-US" altLang="en-US" sz="3600" b="1" dirty="0">
                <a:solidFill>
                  <a:srgbClr val="0070C0"/>
                </a:solidFill>
                <a:latin typeface="Courier New" panose="02070309020205020404" pitchFamily="49" charset="0"/>
              </a:rPr>
              <a:t>swap</a:t>
            </a:r>
            <a:r>
              <a:rPr lang="en-US" altLang="en-US" sz="3600" dirty="0">
                <a:solidFill>
                  <a:srgbClr val="0070C0"/>
                </a:solidFill>
              </a:rPr>
              <a:t> Finish #4</a:t>
            </a:r>
          </a:p>
        </p:txBody>
      </p:sp>
      <p:sp>
        <p:nvSpPr>
          <p:cNvPr id="659468" name="Rectangle 12"/>
          <p:cNvSpPr>
            <a:spLocks noGrp="1" noChangeArrowheads="1"/>
          </p:cNvSpPr>
          <p:nvPr>
            <p:ph idx="1"/>
          </p:nvPr>
        </p:nvSpPr>
        <p:spPr>
          <a:xfrm>
            <a:off x="838200" y="1825625"/>
            <a:ext cx="2535195" cy="4351338"/>
          </a:xfrm>
        </p:spPr>
        <p:txBody>
          <a:bodyPr>
            <a:normAutofit/>
          </a:bodyPr>
          <a:lstStyle/>
          <a:p>
            <a:r>
              <a:rPr lang="en-US" altLang="en-US" sz="2400" dirty="0"/>
              <a:t>Observation</a:t>
            </a:r>
          </a:p>
          <a:p>
            <a:pPr lvl="1"/>
            <a:r>
              <a:rPr lang="en-US" altLang="en-US" sz="2000" dirty="0"/>
              <a:t>Saved &amp; restored register </a:t>
            </a:r>
            <a:r>
              <a:rPr lang="en-US" altLang="en-US" sz="2000" b="1" dirty="0">
                <a:latin typeface="Courier New" panose="02070309020205020404" pitchFamily="49" charset="0"/>
              </a:rPr>
              <a:t>%</a:t>
            </a:r>
            <a:r>
              <a:rPr lang="en-US" altLang="en-US" sz="2000" b="1" dirty="0" err="1">
                <a:latin typeface="Courier New" panose="02070309020205020404" pitchFamily="49" charset="0"/>
              </a:rPr>
              <a:t>ebx</a:t>
            </a:r>
            <a:endParaRPr lang="en-US" altLang="en-US" sz="2000" b="1" dirty="0"/>
          </a:p>
          <a:p>
            <a:pPr lvl="1"/>
            <a:r>
              <a:rPr lang="en-US" altLang="en-US" sz="2000" dirty="0"/>
              <a:t>Didn’t do so for </a:t>
            </a:r>
            <a:r>
              <a:rPr lang="en-US" altLang="en-US" sz="2000" b="1" dirty="0">
                <a:latin typeface="Courier New" panose="02070309020205020404" pitchFamily="49" charset="0"/>
              </a:rPr>
              <a:t>%</a:t>
            </a:r>
            <a:r>
              <a:rPr lang="en-US" altLang="en-US" sz="2000" b="1" dirty="0" err="1">
                <a:latin typeface="Courier New" panose="02070309020205020404" pitchFamily="49" charset="0"/>
              </a:rPr>
              <a:t>eax</a:t>
            </a:r>
            <a:r>
              <a:rPr lang="en-US" altLang="en-US" sz="2000" b="1" dirty="0"/>
              <a:t>, </a:t>
            </a:r>
            <a:r>
              <a:rPr lang="en-US" altLang="en-US" sz="2000" b="1" dirty="0">
                <a:latin typeface="Courier New" panose="02070309020205020404" pitchFamily="49" charset="0"/>
              </a:rPr>
              <a:t>%</a:t>
            </a:r>
            <a:r>
              <a:rPr lang="en-US" altLang="en-US" sz="2000" b="1" dirty="0" err="1">
                <a:latin typeface="Courier New" panose="02070309020205020404" pitchFamily="49" charset="0"/>
              </a:rPr>
              <a:t>ecx</a:t>
            </a:r>
            <a:r>
              <a:rPr lang="en-US" altLang="en-US" sz="2000" dirty="0"/>
              <a:t>, or </a:t>
            </a:r>
            <a:r>
              <a:rPr lang="en-US" altLang="en-US" sz="2000" b="1" dirty="0">
                <a:latin typeface="Courier New" panose="02070309020205020404" pitchFamily="49" charset="0"/>
              </a:rPr>
              <a:t>%</a:t>
            </a:r>
            <a:r>
              <a:rPr lang="en-US" altLang="en-US" sz="2000" b="1" dirty="0" err="1">
                <a:latin typeface="Courier New" panose="02070309020205020404" pitchFamily="49" charset="0"/>
              </a:rPr>
              <a:t>edx</a:t>
            </a:r>
            <a:endParaRPr lang="en-US" altLang="en-US" sz="2000" b="1" dirty="0"/>
          </a:p>
        </p:txBody>
      </p:sp>
      <p:sp>
        <p:nvSpPr>
          <p:cNvPr id="26" name="Date Placeholder 3"/>
          <p:cNvSpPr>
            <a:spLocks noGrp="1"/>
          </p:cNvSpPr>
          <p:nvPr>
            <p:ph type="dt" sz="half" idx="10"/>
          </p:nvPr>
        </p:nvSpPr>
        <p:spPr/>
        <p:txBody>
          <a:bodyPr/>
          <a:lstStyle/>
          <a:p>
            <a:r>
              <a:rPr lang="en-US" altLang="en-US"/>
              <a:t>CS5250 - 2021/2022 Sem 2</a:t>
            </a:r>
          </a:p>
        </p:txBody>
      </p:sp>
      <p:sp>
        <p:nvSpPr>
          <p:cNvPr id="28" name="Slide Number Placeholder 5"/>
          <p:cNvSpPr>
            <a:spLocks noGrp="1"/>
          </p:cNvSpPr>
          <p:nvPr>
            <p:ph type="sldNum" sz="quarter" idx="12"/>
          </p:nvPr>
        </p:nvSpPr>
        <p:spPr/>
        <p:txBody>
          <a:bodyPr/>
          <a:lstStyle/>
          <a:p>
            <a:fld id="{65C5D14F-FB53-4B52-B1F0-CE280B476472}" type="slidenum">
              <a:rPr lang="en-US" altLang="en-US"/>
              <a:pPr/>
              <a:t>99</a:t>
            </a:fld>
            <a:endParaRPr lang="en-US" altLang="en-US"/>
          </a:p>
        </p:txBody>
      </p:sp>
      <p:sp>
        <p:nvSpPr>
          <p:cNvPr id="659459" name="Rectangle 3"/>
          <p:cNvSpPr>
            <a:spLocks noChangeArrowheads="1"/>
          </p:cNvSpPr>
          <p:nvPr/>
        </p:nvSpPr>
        <p:spPr bwMode="auto">
          <a:xfrm>
            <a:off x="7825260" y="4767305"/>
            <a:ext cx="3124200" cy="1187450"/>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1pPr>
            <a:lvl2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2pPr>
            <a:lvl3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3pPr>
            <a:lvl4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4pPr>
            <a:lvl5pPr>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5pPr>
            <a:lvl6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6pPr>
            <a:lvl7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7pPr>
            <a:lvl8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8pPr>
            <a:lvl9pPr fontAlgn="base">
              <a:spcBef>
                <a:spcPct val="0"/>
              </a:spcBef>
              <a:spcAft>
                <a:spcPct val="0"/>
              </a:spcAft>
              <a:tabLst>
                <a:tab pos="457200" algn="l"/>
                <a:tab pos="1485900" algn="l"/>
                <a:tab pos="3149600" algn="l"/>
              </a:tabLst>
              <a:defRPr>
                <a:solidFill>
                  <a:schemeClr val="tx1"/>
                </a:solidFill>
                <a:latin typeface="Arial" panose="020B0604020202020204" pitchFamily="34" charset="0"/>
                <a:cs typeface="Arial" panose="020B0604020202020204" pitchFamily="34" charset="0"/>
              </a:defRPr>
            </a:lvl9pPr>
          </a:lstStyle>
          <a:p>
            <a:pPr eaLnBrk="0" hangingPunct="0"/>
            <a:r>
              <a:rPr lang="en-US" altLang="en-US" b="1">
                <a:latin typeface="Courier New" panose="02070309020205020404" pitchFamily="49" charset="0"/>
              </a:rPr>
              <a:t>	movl -4(%ebp),%ebx</a:t>
            </a:r>
          </a:p>
          <a:p>
            <a:pPr eaLnBrk="0" hangingPunct="0"/>
            <a:r>
              <a:rPr lang="en-US" altLang="en-US" b="1">
                <a:latin typeface="Courier New" panose="02070309020205020404" pitchFamily="49" charset="0"/>
              </a:rPr>
              <a:t>	movl %ebp,%esp</a:t>
            </a:r>
          </a:p>
          <a:p>
            <a:pPr eaLnBrk="0" hangingPunct="0"/>
            <a:r>
              <a:rPr lang="en-US" altLang="en-US" b="1">
                <a:latin typeface="Courier New" panose="02070309020205020404" pitchFamily="49" charset="0"/>
              </a:rPr>
              <a:t>	popl %ebp</a:t>
            </a:r>
          </a:p>
          <a:p>
            <a:pPr eaLnBrk="0" hangingPunct="0"/>
            <a:r>
              <a:rPr lang="en-US" altLang="en-US" b="1">
                <a:latin typeface="Courier New" panose="02070309020205020404" pitchFamily="49" charset="0"/>
              </a:rPr>
              <a:t>	</a:t>
            </a:r>
            <a:r>
              <a:rPr lang="en-US" altLang="en-US" b="1" u="sng">
                <a:latin typeface="Courier New" panose="02070309020205020404" pitchFamily="49" charset="0"/>
              </a:rPr>
              <a:t>ret</a:t>
            </a:r>
          </a:p>
        </p:txBody>
      </p:sp>
      <p:sp>
        <p:nvSpPr>
          <p:cNvPr id="659460" name="Rectangle 4"/>
          <p:cNvSpPr>
            <a:spLocks noChangeArrowheads="1"/>
          </p:cNvSpPr>
          <p:nvPr/>
        </p:nvSpPr>
        <p:spPr bwMode="auto">
          <a:xfrm>
            <a:off x="7774460" y="3408405"/>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&amp;zip2</a:t>
            </a:r>
          </a:p>
        </p:txBody>
      </p:sp>
      <p:sp>
        <p:nvSpPr>
          <p:cNvPr id="659461" name="Rectangle 5"/>
          <p:cNvSpPr>
            <a:spLocks noChangeArrowheads="1"/>
          </p:cNvSpPr>
          <p:nvPr/>
        </p:nvSpPr>
        <p:spPr bwMode="auto">
          <a:xfrm>
            <a:off x="7774460" y="3789405"/>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&amp;zip1</a:t>
            </a:r>
          </a:p>
        </p:txBody>
      </p:sp>
      <p:sp>
        <p:nvSpPr>
          <p:cNvPr id="659462" name="Line 6"/>
          <p:cNvSpPr>
            <a:spLocks noChangeShapeType="1"/>
          </p:cNvSpPr>
          <p:nvPr/>
        </p:nvSpPr>
        <p:spPr bwMode="auto">
          <a:xfrm flipH="1">
            <a:off x="8841260" y="3941805"/>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9463" name="Text Box 7"/>
          <p:cNvSpPr txBox="1">
            <a:spLocks noChangeArrowheads="1"/>
          </p:cNvSpPr>
          <p:nvPr/>
        </p:nvSpPr>
        <p:spPr bwMode="auto">
          <a:xfrm>
            <a:off x="9450860" y="3835443"/>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
        <p:nvSpPr>
          <p:cNvPr id="659464" name="Text Box 8"/>
          <p:cNvSpPr txBox="1">
            <a:spLocks noChangeArrowheads="1"/>
          </p:cNvSpPr>
          <p:nvPr/>
        </p:nvSpPr>
        <p:spPr bwMode="auto">
          <a:xfrm>
            <a:off x="9146060" y="2797218"/>
            <a:ext cx="9461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a:latin typeface="Helvetica" panose="020B0604020202020204" pitchFamily="34" charset="0"/>
              </a:rPr>
              <a:t>Exiting</a:t>
            </a:r>
          </a:p>
          <a:p>
            <a:pPr eaLnBrk="0" hangingPunct="0"/>
            <a:r>
              <a:rPr lang="en-US" altLang="en-US" b="1">
                <a:latin typeface="Helvetica" panose="020B0604020202020204" pitchFamily="34" charset="0"/>
              </a:rPr>
              <a:t>Stack</a:t>
            </a:r>
          </a:p>
        </p:txBody>
      </p:sp>
      <p:sp>
        <p:nvSpPr>
          <p:cNvPr id="659465" name="Rectangle 9"/>
          <p:cNvSpPr>
            <a:spLocks noChangeArrowheads="1"/>
          </p:cNvSpPr>
          <p:nvPr/>
        </p:nvSpPr>
        <p:spPr bwMode="auto">
          <a:xfrm>
            <a:off x="7774460" y="1960605"/>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9466" name="Line 10"/>
          <p:cNvSpPr>
            <a:spLocks noChangeShapeType="1"/>
          </p:cNvSpPr>
          <p:nvPr/>
        </p:nvSpPr>
        <p:spPr bwMode="auto">
          <a:xfrm flipH="1">
            <a:off x="8841260" y="2113005"/>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9467" name="Text Box 11"/>
          <p:cNvSpPr txBox="1">
            <a:spLocks noChangeArrowheads="1"/>
          </p:cNvSpPr>
          <p:nvPr/>
        </p:nvSpPr>
        <p:spPr bwMode="auto">
          <a:xfrm>
            <a:off x="9434985" y="1987593"/>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9469" name="Rectangle 13"/>
          <p:cNvSpPr>
            <a:spLocks noChangeArrowheads="1"/>
          </p:cNvSpPr>
          <p:nvPr/>
        </p:nvSpPr>
        <p:spPr bwMode="auto">
          <a:xfrm>
            <a:off x="4358160" y="3344905"/>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yp</a:t>
            </a:r>
          </a:p>
        </p:txBody>
      </p:sp>
      <p:sp>
        <p:nvSpPr>
          <p:cNvPr id="659470" name="Rectangle 14"/>
          <p:cNvSpPr>
            <a:spLocks noChangeArrowheads="1"/>
          </p:cNvSpPr>
          <p:nvPr/>
        </p:nvSpPr>
        <p:spPr bwMode="auto">
          <a:xfrm>
            <a:off x="4358160" y="3725905"/>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Courier New" panose="02070309020205020404" pitchFamily="49" charset="0"/>
              </a:rPr>
              <a:t>xp</a:t>
            </a:r>
          </a:p>
        </p:txBody>
      </p:sp>
      <p:sp>
        <p:nvSpPr>
          <p:cNvPr id="659471" name="Rectangle 15"/>
          <p:cNvSpPr>
            <a:spLocks noChangeArrowheads="1"/>
          </p:cNvSpPr>
          <p:nvPr/>
        </p:nvSpPr>
        <p:spPr bwMode="auto">
          <a:xfrm>
            <a:off x="4358160" y="4106905"/>
            <a:ext cx="1066800" cy="3810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Rtn adr</a:t>
            </a:r>
          </a:p>
        </p:txBody>
      </p:sp>
      <p:sp>
        <p:nvSpPr>
          <p:cNvPr id="659472" name="Line 16"/>
          <p:cNvSpPr>
            <a:spLocks noChangeShapeType="1"/>
          </p:cNvSpPr>
          <p:nvPr/>
        </p:nvSpPr>
        <p:spPr bwMode="auto">
          <a:xfrm flipH="1">
            <a:off x="5396385" y="2049505"/>
            <a:ext cx="45720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9473" name="Text Box 17"/>
          <p:cNvSpPr txBox="1">
            <a:spLocks noChangeArrowheads="1"/>
          </p:cNvSpPr>
          <p:nvPr/>
        </p:nvSpPr>
        <p:spPr bwMode="auto">
          <a:xfrm>
            <a:off x="5990110" y="1924093"/>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%ebp</a:t>
            </a:r>
          </a:p>
        </p:txBody>
      </p:sp>
      <p:sp>
        <p:nvSpPr>
          <p:cNvPr id="659474" name="Text Box 18"/>
          <p:cNvSpPr txBox="1">
            <a:spLocks noChangeArrowheads="1"/>
          </p:cNvSpPr>
          <p:nvPr/>
        </p:nvSpPr>
        <p:spPr bwMode="auto">
          <a:xfrm>
            <a:off x="3824760" y="4152943"/>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4 </a:t>
            </a:r>
          </a:p>
        </p:txBody>
      </p:sp>
      <p:sp>
        <p:nvSpPr>
          <p:cNvPr id="659475" name="Text Box 19"/>
          <p:cNvSpPr txBox="1">
            <a:spLocks noChangeArrowheads="1"/>
          </p:cNvSpPr>
          <p:nvPr/>
        </p:nvSpPr>
        <p:spPr bwMode="auto">
          <a:xfrm>
            <a:off x="3824760" y="3771943"/>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 8 </a:t>
            </a:r>
          </a:p>
        </p:txBody>
      </p:sp>
      <p:sp>
        <p:nvSpPr>
          <p:cNvPr id="659476" name="Text Box 20"/>
          <p:cNvSpPr txBox="1">
            <a:spLocks noChangeArrowheads="1"/>
          </p:cNvSpPr>
          <p:nvPr/>
        </p:nvSpPr>
        <p:spPr bwMode="auto">
          <a:xfrm>
            <a:off x="3824760" y="3390943"/>
            <a:ext cx="503238"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12 </a:t>
            </a:r>
          </a:p>
        </p:txBody>
      </p:sp>
      <p:sp>
        <p:nvSpPr>
          <p:cNvPr id="659477" name="Text Box 21"/>
          <p:cNvSpPr txBox="1">
            <a:spLocks noChangeArrowheads="1"/>
          </p:cNvSpPr>
          <p:nvPr/>
        </p:nvSpPr>
        <p:spPr bwMode="auto">
          <a:xfrm>
            <a:off x="3443761" y="2938505"/>
            <a:ext cx="6953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Helvetica" panose="020B0604020202020204" pitchFamily="34" charset="0"/>
              </a:rPr>
              <a:t>Offset</a:t>
            </a:r>
          </a:p>
        </p:txBody>
      </p:sp>
      <p:sp>
        <p:nvSpPr>
          <p:cNvPr id="659478" name="Text Box 22"/>
          <p:cNvSpPr txBox="1">
            <a:spLocks noChangeArrowheads="1"/>
          </p:cNvSpPr>
          <p:nvPr/>
        </p:nvSpPr>
        <p:spPr bwMode="auto">
          <a:xfrm>
            <a:off x="3120424" y="1710981"/>
            <a:ext cx="920750" cy="6413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b="1" dirty="0">
                <a:latin typeface="Courier New" panose="02070309020205020404" pitchFamily="49" charset="0"/>
              </a:rPr>
              <a:t>swap</a:t>
            </a:r>
            <a:r>
              <a:rPr lang="en-US" altLang="en-US" b="1" dirty="0">
                <a:latin typeface="Helvetica" panose="020B0604020202020204" pitchFamily="34" charset="0"/>
              </a:rPr>
              <a:t>’s</a:t>
            </a:r>
          </a:p>
          <a:p>
            <a:pPr eaLnBrk="0" hangingPunct="0"/>
            <a:r>
              <a:rPr lang="en-US" altLang="en-US" b="1" dirty="0">
                <a:latin typeface="Helvetica" panose="020B0604020202020204" pitchFamily="34" charset="0"/>
              </a:rPr>
              <a:t>Stack</a:t>
            </a:r>
          </a:p>
        </p:txBody>
      </p:sp>
      <p:sp>
        <p:nvSpPr>
          <p:cNvPr id="659479" name="Rectangle 23"/>
          <p:cNvSpPr>
            <a:spLocks noChangeArrowheads="1"/>
          </p:cNvSpPr>
          <p:nvPr/>
        </p:nvSpPr>
        <p:spPr bwMode="auto">
          <a:xfrm>
            <a:off x="4358160" y="1897105"/>
            <a:ext cx="1066800" cy="1447800"/>
          </a:xfrm>
          <a:prstGeom prst="rect">
            <a:avLst/>
          </a:prstGeom>
          <a:solidFill>
            <a:srgbClr val="FFCCCC"/>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p>
          <a:p>
            <a:pPr algn="ctr" eaLnBrk="0" hangingPunct="0"/>
            <a:r>
              <a:rPr lang="en-US" altLang="en-US" sz="1400" b="1">
                <a:latin typeface="Helvetica" panose="020B0604020202020204" pitchFamily="34" charset="0"/>
              </a:rPr>
              <a:t>•</a:t>
            </a:r>
            <a:endParaRPr lang="en-US" altLang="en-US" sz="1400" b="1">
              <a:latin typeface="Courier New" panose="02070309020205020404" pitchFamily="49" charset="0"/>
            </a:endParaRPr>
          </a:p>
        </p:txBody>
      </p:sp>
      <p:sp>
        <p:nvSpPr>
          <p:cNvPr id="659480" name="Line 24"/>
          <p:cNvSpPr>
            <a:spLocks noChangeShapeType="1"/>
          </p:cNvSpPr>
          <p:nvPr/>
        </p:nvSpPr>
        <p:spPr bwMode="auto">
          <a:xfrm flipH="1" flipV="1">
            <a:off x="5466235" y="4284705"/>
            <a:ext cx="469900" cy="29845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9481" name="Text Box 25"/>
          <p:cNvSpPr txBox="1">
            <a:spLocks noChangeArrowheads="1"/>
          </p:cNvSpPr>
          <p:nvPr/>
        </p:nvSpPr>
        <p:spPr bwMode="auto">
          <a:xfrm>
            <a:off x="5932960" y="4457743"/>
            <a:ext cx="609600"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b="1">
                <a:latin typeface="Courier New" panose="02070309020205020404" pitchFamily="49" charset="0"/>
              </a:rPr>
              <a:t>%esp</a:t>
            </a:r>
          </a:p>
        </p:txBody>
      </p:sp>
    </p:spTree>
    <p:extLst>
      <p:ext uri="{BB962C8B-B14F-4D97-AF65-F5344CB8AC3E}">
        <p14:creationId xmlns:p14="http://schemas.microsoft.com/office/powerpoint/2010/main" val="14295395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28714</TotalTime>
  <Words>6958</Words>
  <Application>Microsoft Office PowerPoint</Application>
  <PresentationFormat>Widescreen</PresentationFormat>
  <Paragraphs>1787</Paragraphs>
  <Slides>103</Slides>
  <Notes>93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103</vt:i4>
      </vt:variant>
    </vt:vector>
  </HeadingPairs>
  <TitlesOfParts>
    <vt:vector size="111" baseType="lpstr">
      <vt:lpstr>Arial Unicode MS</vt:lpstr>
      <vt:lpstr>Courier</vt:lpstr>
      <vt:lpstr>Arial</vt:lpstr>
      <vt:lpstr>Calibri</vt:lpstr>
      <vt:lpstr>Calibri Light</vt:lpstr>
      <vt:lpstr>Courier New</vt:lpstr>
      <vt:lpstr>Helvetica</vt:lpstr>
      <vt:lpstr>Office Theme</vt:lpstr>
      <vt:lpstr>Lecture 2</vt:lpstr>
      <vt:lpstr>Getting to the nuts and bolts</vt:lpstr>
      <vt:lpstr>A small digression – history of semiconductors</vt:lpstr>
      <vt:lpstr>On December 23, 1947…</vt:lpstr>
      <vt:lpstr>And Silicon Valley came to be</vt:lpstr>
      <vt:lpstr>PowerPoint Presentation</vt:lpstr>
      <vt:lpstr>History</vt:lpstr>
      <vt:lpstr>Intel Microprocessors</vt:lpstr>
      <vt:lpstr>Intel 80286 and 80386 Processors</vt:lpstr>
      <vt:lpstr>Intel 80486 and Pentium Processors</vt:lpstr>
      <vt:lpstr>Intel P6 Processor Family</vt:lpstr>
      <vt:lpstr>Pentium 4 and Xeon Family</vt:lpstr>
      <vt:lpstr>Pentium-M and EM64T</vt:lpstr>
      <vt:lpstr>The Big Break</vt:lpstr>
      <vt:lpstr>The Second Generation</vt:lpstr>
      <vt:lpstr>The Dominant Technology</vt:lpstr>
      <vt:lpstr>Intel Alder Lake</vt:lpstr>
      <vt:lpstr>Intel Core Architecture</vt:lpstr>
      <vt:lpstr>Apple M1</vt:lpstr>
      <vt:lpstr>Nomenclature</vt:lpstr>
      <vt:lpstr>Little Endian</vt:lpstr>
      <vt:lpstr>The Registers</vt:lpstr>
      <vt:lpstr>Intel 64 registers</vt:lpstr>
      <vt:lpstr>(Sub)register names</vt:lpstr>
      <vt:lpstr>EFLAGS</vt:lpstr>
      <vt:lpstr>Control Registers</vt:lpstr>
      <vt:lpstr>The Operating Modes (1)</vt:lpstr>
      <vt:lpstr>The Operating Modes (2)</vt:lpstr>
      <vt:lpstr>Memory addressing – Segmentation and Paging</vt:lpstr>
      <vt:lpstr>The Three Addressing Models</vt:lpstr>
      <vt:lpstr>Real-address Mode Model</vt:lpstr>
      <vt:lpstr>The Modes vs Three Models</vt:lpstr>
      <vt:lpstr>IA-32 System-Level Registers and Data Structures</vt:lpstr>
      <vt:lpstr>System-Level Registers and Data Structures in IA-32e (64 bit) Mode</vt:lpstr>
      <vt:lpstr>IA-32 Segment Descriptor</vt:lpstr>
      <vt:lpstr>The Descriptor Tables</vt:lpstr>
      <vt:lpstr>Segment Addressing</vt:lpstr>
      <vt:lpstr>Linux’s GDT</vt:lpstr>
      <vt:lpstr>Protection Rings</vt:lpstr>
      <vt:lpstr>Segment Protection</vt:lpstr>
      <vt:lpstr>Switching from Ring 3 to Ring 0</vt:lpstr>
      <vt:lpstr>Switching from Ring 0 to Ring 3</vt:lpstr>
      <vt:lpstr>Instruction Encoding</vt:lpstr>
      <vt:lpstr>ModRM byte</vt:lpstr>
      <vt:lpstr>SIB byte</vt:lpstr>
      <vt:lpstr>In 64 bits</vt:lpstr>
      <vt:lpstr>ModRM in 64 bit</vt:lpstr>
      <vt:lpstr>SIB in 64 bits</vt:lpstr>
      <vt:lpstr>The Ultimate Authority</vt:lpstr>
      <vt:lpstr>PowerPoint Presentation</vt:lpstr>
      <vt:lpstr>IA programming</vt:lpstr>
      <vt:lpstr>Assembly Programmer’s View</vt:lpstr>
      <vt:lpstr>Turning C into Object Code</vt:lpstr>
      <vt:lpstr>Compiling Into Assembly</vt:lpstr>
      <vt:lpstr>Assembly Characteristics</vt:lpstr>
      <vt:lpstr>Beware: the two x86 assembly syntax</vt:lpstr>
      <vt:lpstr>Machine Instruction Example</vt:lpstr>
      <vt:lpstr>Disassembling Object Code</vt:lpstr>
      <vt:lpstr>Moving Data</vt:lpstr>
      <vt:lpstr>movl Operand Combinations</vt:lpstr>
      <vt:lpstr>Simple Addressing Modes</vt:lpstr>
      <vt:lpstr>Using Simple Addressing Modes</vt:lpstr>
      <vt:lpstr>Understanding Swap</vt:lpstr>
      <vt:lpstr>Understanding Swap</vt:lpstr>
      <vt:lpstr>Understanding Swap</vt:lpstr>
      <vt:lpstr>Understanding Swap</vt:lpstr>
      <vt:lpstr>Understanding Swap</vt:lpstr>
      <vt:lpstr>Understanding Swap</vt:lpstr>
      <vt:lpstr>Understanding Swap</vt:lpstr>
      <vt:lpstr>Understanding Swap</vt:lpstr>
      <vt:lpstr>Indexed Addressing Modes</vt:lpstr>
      <vt:lpstr>Address Computation Examples</vt:lpstr>
      <vt:lpstr>Address Computation Instruction</vt:lpstr>
      <vt:lpstr>Some Arithmetic Operations</vt:lpstr>
      <vt:lpstr>Some Arithmetic Operations</vt:lpstr>
      <vt:lpstr>Using leal for Arithmetic Expressions</vt:lpstr>
      <vt:lpstr>Understanding arith</vt:lpstr>
      <vt:lpstr>Understanding arith</vt:lpstr>
      <vt:lpstr>Condition Codes</vt:lpstr>
      <vt:lpstr>Setting Condition Codes (cont.)</vt:lpstr>
      <vt:lpstr>Setting Condition Codes (cont.)</vt:lpstr>
      <vt:lpstr>Jumping</vt:lpstr>
      <vt:lpstr>Conditional Branch Example</vt:lpstr>
      <vt:lpstr>IA32 Stack</vt:lpstr>
      <vt:lpstr>IA32 Stack Pushing</vt:lpstr>
      <vt:lpstr>IA32 Stack Popping</vt:lpstr>
      <vt:lpstr>Stack Operation Examples</vt:lpstr>
      <vt:lpstr>Procedure Control Flow</vt:lpstr>
      <vt:lpstr>IA32/Linux Stack Frame</vt:lpstr>
      <vt:lpstr>Revisiting swap</vt:lpstr>
      <vt:lpstr>Revisiting swap</vt:lpstr>
      <vt:lpstr>swap Setup #1</vt:lpstr>
      <vt:lpstr>swap Setup #2</vt:lpstr>
      <vt:lpstr>swap Setup #3</vt:lpstr>
      <vt:lpstr>Effect of swap Setup</vt:lpstr>
      <vt:lpstr>swap Finish #1</vt:lpstr>
      <vt:lpstr>swap Finish #2</vt:lpstr>
      <vt:lpstr>swap Finish #3</vt:lpstr>
      <vt:lpstr>swap Finish #4</vt:lpstr>
      <vt:lpstr>IA32/Linux Register Usage</vt:lpstr>
      <vt:lpstr>Linux x86-64 Calling Convention</vt:lpstr>
      <vt:lpstr>Linux 64 bit Procedure Call Register Usage</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dc:title>
  <dc:creator>wongwf</dc:creator>
  <cp:lastModifiedBy>Weng-Fai Wong</cp:lastModifiedBy>
  <cp:revision>64</cp:revision>
  <dcterms:created xsi:type="dcterms:W3CDTF">2016-12-29T04:04:35Z</dcterms:created>
  <dcterms:modified xsi:type="dcterms:W3CDTF">2022-01-03T07:32:42Z</dcterms:modified>
</cp:coreProperties>
</file>

<file path=docProps/thumbnail.jpeg>
</file>